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6"/>
  </p:notesMasterIdLst>
  <p:sldIdLst>
    <p:sldId id="257" r:id="rId2"/>
    <p:sldId id="258" r:id="rId3"/>
    <p:sldId id="340" r:id="rId4"/>
    <p:sldId id="366" r:id="rId5"/>
    <p:sldId id="341" r:id="rId6"/>
    <p:sldId id="359" r:id="rId7"/>
    <p:sldId id="369" r:id="rId8"/>
    <p:sldId id="343" r:id="rId9"/>
    <p:sldId id="370" r:id="rId10"/>
    <p:sldId id="367" r:id="rId11"/>
    <p:sldId id="368" r:id="rId12"/>
    <p:sldId id="351" r:id="rId13"/>
    <p:sldId id="352" r:id="rId14"/>
    <p:sldId id="354" r:id="rId15"/>
    <p:sldId id="360" r:id="rId16"/>
    <p:sldId id="363" r:id="rId17"/>
    <p:sldId id="353" r:id="rId18"/>
    <p:sldId id="355" r:id="rId19"/>
    <p:sldId id="356" r:id="rId20"/>
    <p:sldId id="358" r:id="rId21"/>
    <p:sldId id="361" r:id="rId22"/>
    <p:sldId id="364" r:id="rId23"/>
    <p:sldId id="365" r:id="rId24"/>
    <p:sldId id="29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papuashvili\AppData\Local\Microsoft\Windows\Temporary%20Internet%20Files\Content.Outlook\4H1KLIOC\REFUGEES_30%2009%2020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papuashvili\AppData\Local\Microsoft\Windows\Temporary%20Internet%20Files\Content.Outlook\4H1KLIOC\3232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ka-GE" sz="1200" b="0"/>
              <a:t>ლტოლვილისა</a:t>
            </a:r>
            <a:r>
              <a:rPr lang="ka-GE" sz="1200" b="0" baseline="0"/>
              <a:t> და ჰუმანიტარული სტატუსის მქონე  პირთა სტატისტიკა</a:t>
            </a:r>
          </a:p>
          <a:p>
            <a:pPr>
              <a:defRPr/>
            </a:pPr>
            <a:r>
              <a:rPr lang="ka-GE" sz="1200" b="0" baseline="0"/>
              <a:t>(2015 წ. ოქტომბერი)</a:t>
            </a:r>
            <a:endParaRPr lang="en-US" sz="1200" b="0" dirty="0"/>
          </a:p>
        </c:rich>
      </c:tx>
      <c:layout>
        <c:manualLayout>
          <c:xMode val="edge"/>
          <c:yMode val="edge"/>
          <c:x val="0.14903716996301233"/>
          <c:y val="3.2362459546925584E-2"/>
        </c:manualLayout>
      </c:layout>
    </c:title>
    <c:plotArea>
      <c:layout/>
      <c:barChart>
        <c:barDir val="col"/>
        <c:grouping val="clustered"/>
        <c:varyColors val="1"/>
        <c:ser>
          <c:idx val="0"/>
          <c:order val="0"/>
          <c:dLbls>
            <c:showVal val="1"/>
          </c:dLbls>
          <c:cat>
            <c:strRef>
              <c:f>Sheet2!$G$22:$G$39</c:f>
              <c:strCache>
                <c:ptCount val="18"/>
                <c:pt idx="0">
                  <c:v>ლიბანი</c:v>
                </c:pt>
                <c:pt idx="1">
                  <c:v>ეგვიპტე</c:v>
                </c:pt>
                <c:pt idx="2">
                  <c:v>ერაყი</c:v>
                </c:pt>
                <c:pt idx="3">
                  <c:v>ავღანეთი</c:v>
                </c:pt>
                <c:pt idx="4">
                  <c:v>თურქეთი</c:v>
                </c:pt>
                <c:pt idx="5">
                  <c:v>აზერბაიჯანი</c:v>
                </c:pt>
                <c:pt idx="6">
                  <c:v>რუსეთი</c:v>
                </c:pt>
                <c:pt idx="7">
                  <c:v>ტაჯიკეთი</c:v>
                </c:pt>
                <c:pt idx="8">
                  <c:v>ირანი</c:v>
                </c:pt>
                <c:pt idx="9">
                  <c:v>სუდანი</c:v>
                </c:pt>
                <c:pt idx="10">
                  <c:v>სირია</c:v>
                </c:pt>
                <c:pt idx="11">
                  <c:v>ყაზახეთი</c:v>
                </c:pt>
                <c:pt idx="12">
                  <c:v>იორდანია</c:v>
                </c:pt>
                <c:pt idx="13">
                  <c:v>ნიგერია</c:v>
                </c:pt>
                <c:pt idx="14">
                  <c:v>უკრაინა</c:v>
                </c:pt>
                <c:pt idx="15">
                  <c:v>შრი-ლანკა</c:v>
                </c:pt>
                <c:pt idx="16">
                  <c:v>მოქალაქეობის არ მქონე</c:v>
                </c:pt>
                <c:pt idx="17">
                  <c:v>დაუდგენელი</c:v>
                </c:pt>
              </c:strCache>
            </c:strRef>
          </c:cat>
          <c:val>
            <c:numRef>
              <c:f>Sheet2!$H$22:$H$39</c:f>
              <c:numCache>
                <c:formatCode>General</c:formatCode>
                <c:ptCount val="18"/>
                <c:pt idx="0">
                  <c:v>6</c:v>
                </c:pt>
                <c:pt idx="1">
                  <c:v>6</c:v>
                </c:pt>
                <c:pt idx="2">
                  <c:v>526</c:v>
                </c:pt>
                <c:pt idx="3">
                  <c:v>3</c:v>
                </c:pt>
                <c:pt idx="4">
                  <c:v>1</c:v>
                </c:pt>
                <c:pt idx="5">
                  <c:v>1</c:v>
                </c:pt>
                <c:pt idx="6">
                  <c:v>256</c:v>
                </c:pt>
                <c:pt idx="7">
                  <c:v>3</c:v>
                </c:pt>
                <c:pt idx="8">
                  <c:v>2</c:v>
                </c:pt>
                <c:pt idx="9">
                  <c:v>1</c:v>
                </c:pt>
                <c:pt idx="10">
                  <c:v>81</c:v>
                </c:pt>
                <c:pt idx="11">
                  <c:v>1</c:v>
                </c:pt>
                <c:pt idx="12">
                  <c:v>1</c:v>
                </c:pt>
                <c:pt idx="13">
                  <c:v>1</c:v>
                </c:pt>
                <c:pt idx="14">
                  <c:v>299</c:v>
                </c:pt>
                <c:pt idx="15">
                  <c:v>1</c:v>
                </c:pt>
                <c:pt idx="16">
                  <c:v>1</c:v>
                </c:pt>
                <c:pt idx="17">
                  <c:v>2</c:v>
                </c:pt>
              </c:numCache>
            </c:numRef>
          </c:val>
        </c:ser>
        <c:axId val="63534976"/>
        <c:axId val="63536512"/>
      </c:barChart>
      <c:catAx>
        <c:axId val="63534976"/>
        <c:scaling>
          <c:orientation val="minMax"/>
        </c:scaling>
        <c:axPos val="b"/>
        <c:tickLblPos val="nextTo"/>
        <c:crossAx val="63536512"/>
        <c:crosses val="autoZero"/>
        <c:auto val="1"/>
        <c:lblAlgn val="ctr"/>
        <c:lblOffset val="100"/>
      </c:catAx>
      <c:valAx>
        <c:axId val="63536512"/>
        <c:scaling>
          <c:orientation val="minMax"/>
        </c:scaling>
        <c:axPos val="l"/>
        <c:majorGridlines/>
        <c:numFmt formatCode="General" sourceLinked="1"/>
        <c:tickLblPos val="nextTo"/>
        <c:crossAx val="63534976"/>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ka-GE" sz="1400" b="0" dirty="0"/>
              <a:t>თავშესაფრის მაძიებელი</a:t>
            </a:r>
            <a:r>
              <a:rPr lang="ka-GE" sz="1400" b="0" baseline="0" dirty="0"/>
              <a:t> პირების სტატისიკა წარმოშობის ქვეყნების მიხედვით</a:t>
            </a:r>
          </a:p>
          <a:p>
            <a:pPr>
              <a:defRPr/>
            </a:pPr>
            <a:r>
              <a:rPr lang="ka-GE" sz="1400" b="0" baseline="0" dirty="0" smtClean="0"/>
              <a:t>(იანვარი –ოქტომბერი 2015 </a:t>
            </a:r>
            <a:r>
              <a:rPr lang="ka-GE" sz="1400" b="0" baseline="0" dirty="0"/>
              <a:t>წ.)</a:t>
            </a:r>
            <a:endParaRPr lang="en-US" sz="1400" b="0" dirty="0"/>
          </a:p>
        </c:rich>
      </c:tx>
      <c:layout/>
    </c:title>
    <c:plotArea>
      <c:layout/>
      <c:barChart>
        <c:barDir val="col"/>
        <c:grouping val="clustered"/>
        <c:varyColors val="1"/>
        <c:ser>
          <c:idx val="0"/>
          <c:order val="0"/>
          <c:dLbls>
            <c:showVal val="1"/>
          </c:dLbls>
          <c:cat>
            <c:strRef>
              <c:f>Sheet1!$A$1:$A$32</c:f>
              <c:strCache>
                <c:ptCount val="32"/>
                <c:pt idx="0">
                  <c:v>ავღანეთი</c:v>
                </c:pt>
                <c:pt idx="1">
                  <c:v>ალჟირი</c:v>
                </c:pt>
                <c:pt idx="2">
                  <c:v>სომხეთი</c:v>
                </c:pt>
                <c:pt idx="3">
                  <c:v>აზერბაიჯანი</c:v>
                </c:pt>
                <c:pt idx="4">
                  <c:v>ბანგლადეში</c:v>
                </c:pt>
                <c:pt idx="5">
                  <c:v>კამერუნი</c:v>
                </c:pt>
                <c:pt idx="6">
                  <c:v>ეგვიპტე</c:v>
                </c:pt>
                <c:pt idx="7">
                  <c:v>საფრანგეთი</c:v>
                </c:pt>
                <c:pt idx="8">
                  <c:v>განა</c:v>
                </c:pt>
                <c:pt idx="9">
                  <c:v>გვინეა</c:v>
                </c:pt>
                <c:pt idx="10">
                  <c:v>ინდოეთი</c:v>
                </c:pt>
                <c:pt idx="11">
                  <c:v>ირანი</c:v>
                </c:pt>
                <c:pt idx="12">
                  <c:v>ერაყი</c:v>
                </c:pt>
                <c:pt idx="13">
                  <c:v>კოტ-დ'ივუარი</c:v>
                </c:pt>
                <c:pt idx="14">
                  <c:v>ყაზახეთი</c:v>
                </c:pt>
                <c:pt idx="15">
                  <c:v>ლიბანი</c:v>
                </c:pt>
                <c:pt idx="16">
                  <c:v>ლიბია</c:v>
                </c:pt>
                <c:pt idx="17">
                  <c:v>მაროკო</c:v>
                </c:pt>
                <c:pt idx="18">
                  <c:v>ნიგერია</c:v>
                </c:pt>
                <c:pt idx="19">
                  <c:v>პაკისტანი</c:v>
                </c:pt>
                <c:pt idx="20">
                  <c:v>რუმინეთი</c:v>
                </c:pt>
                <c:pt idx="21">
                  <c:v>რუსეთი</c:v>
                </c:pt>
                <c:pt idx="22">
                  <c:v>საუდის არაბეთი</c:v>
                </c:pt>
                <c:pt idx="23">
                  <c:v>სიერა-ლეონე</c:v>
                </c:pt>
                <c:pt idx="24">
                  <c:v>შრი-ლანკა</c:v>
                </c:pt>
                <c:pt idx="25">
                  <c:v>სირია</c:v>
                </c:pt>
                <c:pt idx="26">
                  <c:v>ტაჯიკეთი</c:v>
                </c:pt>
                <c:pt idx="27">
                  <c:v>ტუნისი</c:v>
                </c:pt>
                <c:pt idx="28">
                  <c:v>თურქეთი</c:v>
                </c:pt>
                <c:pt idx="29">
                  <c:v>უკრაინა</c:v>
                </c:pt>
                <c:pt idx="30">
                  <c:v>უზბეკეთი</c:v>
                </c:pt>
                <c:pt idx="31">
                  <c:v>მოზალაქეობის არ მქონე</c:v>
                </c:pt>
              </c:strCache>
            </c:strRef>
          </c:cat>
          <c:val>
            <c:numRef>
              <c:f>Sheet1!$B$1:$B$32</c:f>
              <c:numCache>
                <c:formatCode>General</c:formatCode>
                <c:ptCount val="32"/>
                <c:pt idx="0">
                  <c:v>3</c:v>
                </c:pt>
                <c:pt idx="1">
                  <c:v>1</c:v>
                </c:pt>
                <c:pt idx="2">
                  <c:v>9</c:v>
                </c:pt>
                <c:pt idx="3">
                  <c:v>5</c:v>
                </c:pt>
                <c:pt idx="4">
                  <c:v>27</c:v>
                </c:pt>
                <c:pt idx="5">
                  <c:v>2</c:v>
                </c:pt>
                <c:pt idx="6">
                  <c:v>12</c:v>
                </c:pt>
                <c:pt idx="7">
                  <c:v>1</c:v>
                </c:pt>
                <c:pt idx="8">
                  <c:v>3</c:v>
                </c:pt>
                <c:pt idx="9">
                  <c:v>2</c:v>
                </c:pt>
                <c:pt idx="10">
                  <c:v>3</c:v>
                </c:pt>
                <c:pt idx="11">
                  <c:v>21</c:v>
                </c:pt>
                <c:pt idx="12">
                  <c:v>409</c:v>
                </c:pt>
                <c:pt idx="13">
                  <c:v>13</c:v>
                </c:pt>
                <c:pt idx="14">
                  <c:v>1</c:v>
                </c:pt>
                <c:pt idx="15">
                  <c:v>3</c:v>
                </c:pt>
                <c:pt idx="16">
                  <c:v>1</c:v>
                </c:pt>
                <c:pt idx="17">
                  <c:v>3</c:v>
                </c:pt>
                <c:pt idx="18">
                  <c:v>5</c:v>
                </c:pt>
                <c:pt idx="19">
                  <c:v>2</c:v>
                </c:pt>
                <c:pt idx="20">
                  <c:v>1</c:v>
                </c:pt>
                <c:pt idx="21">
                  <c:v>22</c:v>
                </c:pt>
                <c:pt idx="22">
                  <c:v>1</c:v>
                </c:pt>
                <c:pt idx="23">
                  <c:v>1</c:v>
                </c:pt>
                <c:pt idx="24">
                  <c:v>2</c:v>
                </c:pt>
                <c:pt idx="25">
                  <c:v>18</c:v>
                </c:pt>
                <c:pt idx="26">
                  <c:v>1</c:v>
                </c:pt>
                <c:pt idx="27">
                  <c:v>1</c:v>
                </c:pt>
                <c:pt idx="28">
                  <c:v>25</c:v>
                </c:pt>
                <c:pt idx="29">
                  <c:v>384</c:v>
                </c:pt>
                <c:pt idx="30">
                  <c:v>9</c:v>
                </c:pt>
                <c:pt idx="31">
                  <c:v>4</c:v>
                </c:pt>
              </c:numCache>
            </c:numRef>
          </c:val>
        </c:ser>
        <c:axId val="65671552"/>
        <c:axId val="65673088"/>
      </c:barChart>
      <c:catAx>
        <c:axId val="65671552"/>
        <c:scaling>
          <c:orientation val="minMax"/>
        </c:scaling>
        <c:axPos val="b"/>
        <c:tickLblPos val="nextTo"/>
        <c:crossAx val="65673088"/>
        <c:crosses val="autoZero"/>
        <c:auto val="1"/>
        <c:lblAlgn val="ctr"/>
        <c:lblOffset val="100"/>
      </c:catAx>
      <c:valAx>
        <c:axId val="65673088"/>
        <c:scaling>
          <c:orientation val="minMax"/>
        </c:scaling>
        <c:axPos val="l"/>
        <c:majorGridlines/>
        <c:numFmt formatCode="General" sourceLinked="1"/>
        <c:tickLblPos val="nextTo"/>
        <c:crossAx val="65671552"/>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ka-GE" sz="1600" b="0" dirty="0"/>
              <a:t>ლტოლვილის და ჰუმანიტარული სტატუსის  მინიჭება  (2014-2015 წლები)</a:t>
            </a:r>
          </a:p>
        </c:rich>
      </c:tx>
      <c:layout/>
    </c:title>
    <c:plotArea>
      <c:layout/>
      <c:barChart>
        <c:barDir val="col"/>
        <c:grouping val="clustered"/>
        <c:ser>
          <c:idx val="0"/>
          <c:order val="0"/>
          <c:tx>
            <c:strRef>
              <c:f>Sheet1!$B$2</c:f>
              <c:strCache>
                <c:ptCount val="1"/>
                <c:pt idx="0">
                  <c:v>2014</c:v>
                </c:pt>
              </c:strCache>
            </c:strRef>
          </c:tx>
          <c:dLbls>
            <c:showVal val="1"/>
          </c:dLbls>
          <c:cat>
            <c:strRef>
              <c:f>Sheet1!$A$3:$A$5</c:f>
              <c:strCache>
                <c:ptCount val="3"/>
                <c:pt idx="0">
                  <c:v>ლტოლვილის სტატუსი</c:v>
                </c:pt>
                <c:pt idx="1">
                  <c:v>ჰუმანიტარული სტატუსი</c:v>
                </c:pt>
                <c:pt idx="2">
                  <c:v>უარი თავშესაფარზე</c:v>
                </c:pt>
              </c:strCache>
            </c:strRef>
          </c:cat>
          <c:val>
            <c:numRef>
              <c:f>Sheet1!$B$3:$B$5</c:f>
              <c:numCache>
                <c:formatCode>General</c:formatCode>
                <c:ptCount val="3"/>
                <c:pt idx="0">
                  <c:v>29</c:v>
                </c:pt>
                <c:pt idx="1">
                  <c:v>104</c:v>
                </c:pt>
                <c:pt idx="2">
                  <c:v>228</c:v>
                </c:pt>
              </c:numCache>
            </c:numRef>
          </c:val>
        </c:ser>
        <c:ser>
          <c:idx val="1"/>
          <c:order val="1"/>
          <c:tx>
            <c:strRef>
              <c:f>Sheet1!$C$2</c:f>
              <c:strCache>
                <c:ptCount val="1"/>
                <c:pt idx="0">
                  <c:v>2015</c:v>
                </c:pt>
              </c:strCache>
            </c:strRef>
          </c:tx>
          <c:dLbls>
            <c:showVal val="1"/>
          </c:dLbls>
          <c:cat>
            <c:strRef>
              <c:f>Sheet1!$A$3:$A$5</c:f>
              <c:strCache>
                <c:ptCount val="3"/>
                <c:pt idx="0">
                  <c:v>ლტოლვილის სტატუსი</c:v>
                </c:pt>
                <c:pt idx="1">
                  <c:v>ჰუმანიტარული სტატუსი</c:v>
                </c:pt>
                <c:pt idx="2">
                  <c:v>უარი თავშესაფარზე</c:v>
                </c:pt>
              </c:strCache>
            </c:strRef>
          </c:cat>
          <c:val>
            <c:numRef>
              <c:f>Sheet1!$C$3:$C$5</c:f>
              <c:numCache>
                <c:formatCode>General</c:formatCode>
                <c:ptCount val="3"/>
                <c:pt idx="0">
                  <c:v>66</c:v>
                </c:pt>
                <c:pt idx="1">
                  <c:v>839</c:v>
                </c:pt>
                <c:pt idx="2">
                  <c:v>277</c:v>
                </c:pt>
              </c:numCache>
            </c:numRef>
          </c:val>
        </c:ser>
        <c:axId val="65711104"/>
        <c:axId val="65725184"/>
      </c:barChart>
      <c:catAx>
        <c:axId val="65711104"/>
        <c:scaling>
          <c:orientation val="minMax"/>
        </c:scaling>
        <c:axPos val="b"/>
        <c:tickLblPos val="nextTo"/>
        <c:crossAx val="65725184"/>
        <c:crosses val="autoZero"/>
        <c:auto val="1"/>
        <c:lblAlgn val="ctr"/>
        <c:lblOffset val="100"/>
      </c:catAx>
      <c:valAx>
        <c:axId val="65725184"/>
        <c:scaling>
          <c:orientation val="minMax"/>
        </c:scaling>
        <c:axPos val="l"/>
        <c:majorGridlines/>
        <c:numFmt formatCode="General" sourceLinked="1"/>
        <c:tickLblPos val="nextTo"/>
        <c:crossAx val="65711104"/>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6A27A1-07B6-4399-98C0-B38820D0EC62}" type="datetimeFigureOut">
              <a:rPr lang="en-US" smtClean="0"/>
              <a:pPr/>
              <a:t>06.12.2015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268009-7571-444B-AA27-918B81061A44}" type="slidenum">
              <a:rPr lang="en-US" smtClean="0"/>
              <a:pPr/>
              <a:t>‹#›</a:t>
            </a:fld>
            <a:endParaRPr lang="en-US" dirty="0"/>
          </a:p>
        </p:txBody>
      </p:sp>
    </p:spTree>
    <p:extLst>
      <p:ext uri="{BB962C8B-B14F-4D97-AF65-F5344CB8AC3E}">
        <p14:creationId xmlns="" xmlns:p14="http://schemas.microsoft.com/office/powerpoint/2010/main" val="1919422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68478-C03C-446A-BC3F-DC6AA2158DA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02B99-40C5-4E21-975F-A1AE1FA120E9}" type="datetimeFigureOut">
              <a:rPr lang="en-US" smtClean="0"/>
              <a:pPr/>
              <a:t>06.12.2015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67A8E7-6768-457C-845D-F3CA9DE500E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62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02B99-40C5-4E21-975F-A1AE1FA120E9}" type="datetimeFigureOut">
              <a:rPr lang="en-US" smtClean="0"/>
              <a:pPr/>
              <a:t>06.12.2015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7A8E7-6768-457C-845D-F3CA9DE500E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3976"/>
            <a:ext cx="8610600" cy="1219200"/>
          </a:xfrm>
        </p:spPr>
        <p:txBody>
          <a:bodyPr>
            <a:normAutofit/>
          </a:bodyPr>
          <a:lstStyle/>
          <a:p>
            <a:r>
              <a:rPr lang="ka-GE" sz="3000" dirty="0">
                <a:solidFill>
                  <a:schemeClr val="accent1">
                    <a:lumMod val="50000"/>
                  </a:schemeClr>
                </a:solidFill>
                <a:latin typeface="Sylfaen" pitchFamily="18" charset="0"/>
              </a:rPr>
              <a:t>საქართველოს სახალხო დამცველი</a:t>
            </a:r>
            <a:br>
              <a:rPr lang="ka-GE" sz="3000" dirty="0">
                <a:solidFill>
                  <a:schemeClr val="accent1">
                    <a:lumMod val="50000"/>
                  </a:schemeClr>
                </a:solidFill>
                <a:latin typeface="Sylfaen" pitchFamily="18" charset="0"/>
              </a:rPr>
            </a:br>
            <a:r>
              <a:rPr lang="en-US" sz="3000" dirty="0" smtClean="0">
                <a:solidFill>
                  <a:schemeClr val="accent1">
                    <a:lumMod val="50000"/>
                  </a:schemeClr>
                </a:solidFill>
                <a:latin typeface="Sylfaen" pitchFamily="18" charset="0"/>
              </a:rPr>
              <a:t>Public Defender of Georgia </a:t>
            </a:r>
            <a:endParaRPr lang="ru-RU" sz="30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57201" y="1295400"/>
            <a:ext cx="8229600" cy="5257800"/>
          </a:xfrm>
        </p:spPr>
        <p:txBody>
          <a:bodyPr>
            <a:normAutofit fontScale="77500" lnSpcReduction="20000"/>
          </a:bodyPr>
          <a:lstStyle/>
          <a:p>
            <a:pPr algn="ctr">
              <a:buNone/>
            </a:pPr>
            <a:r>
              <a:rPr lang="en-US" sz="3000" b="1" dirty="0" smtClean="0">
                <a:solidFill>
                  <a:schemeClr val="accent1">
                    <a:lumMod val="50000"/>
                  </a:schemeClr>
                </a:solidFill>
                <a:latin typeface="Sylfaen" pitchFamily="18" charset="0"/>
              </a:rPr>
              <a:t> </a:t>
            </a:r>
            <a:endParaRPr lang="ka-GE" sz="3000" b="1" dirty="0" smtClean="0">
              <a:solidFill>
                <a:schemeClr val="accent1">
                  <a:lumMod val="50000"/>
                </a:schemeClr>
              </a:solidFill>
              <a:latin typeface="Sylfaen" pitchFamily="18" charset="0"/>
            </a:endParaRPr>
          </a:p>
          <a:p>
            <a:pPr algn="ctr">
              <a:buNone/>
            </a:pPr>
            <a:endParaRPr lang="ka-GE" sz="3000" b="1" dirty="0" smtClean="0">
              <a:solidFill>
                <a:schemeClr val="accent1">
                  <a:lumMod val="50000"/>
                </a:schemeClr>
              </a:solidFill>
              <a:latin typeface="Sylfaen" pitchFamily="18" charset="0"/>
            </a:endParaRPr>
          </a:p>
          <a:p>
            <a:pPr algn="ctr">
              <a:buNone/>
            </a:pPr>
            <a:r>
              <a:rPr lang="ka-GE" sz="3000" b="1" dirty="0" smtClean="0">
                <a:solidFill>
                  <a:schemeClr val="accent1">
                    <a:lumMod val="50000"/>
                  </a:schemeClr>
                </a:solidFill>
                <a:latin typeface="Sylfaen" pitchFamily="18" charset="0"/>
              </a:rPr>
              <a:t>თავშესაფრის მაძიებელთა, ლტოლვილთა და ჰუმანიტარული სტატუსის მქონე პირთა უფლებრივი მდგომარეობის შესახებ </a:t>
            </a:r>
          </a:p>
          <a:p>
            <a:pPr algn="ctr">
              <a:buNone/>
            </a:pPr>
            <a:r>
              <a:rPr lang="ka-GE" sz="3000" b="1" dirty="0" smtClean="0">
                <a:solidFill>
                  <a:schemeClr val="accent1">
                    <a:lumMod val="50000"/>
                  </a:schemeClr>
                </a:solidFill>
                <a:latin typeface="Sylfaen" pitchFamily="18" charset="0"/>
              </a:rPr>
              <a:t>სპეციალური ანგარიში </a:t>
            </a:r>
          </a:p>
          <a:p>
            <a:pPr algn="ctr">
              <a:buNone/>
            </a:pPr>
            <a:endParaRPr lang="ka-GE" sz="2200" b="1" dirty="0" smtClean="0">
              <a:solidFill>
                <a:schemeClr val="accent1">
                  <a:lumMod val="50000"/>
                </a:schemeClr>
              </a:solidFill>
              <a:latin typeface="Sylfaen" pitchFamily="18" charset="0"/>
            </a:endParaRPr>
          </a:p>
          <a:p>
            <a:pPr algn="ctr">
              <a:buNone/>
            </a:pPr>
            <a:endParaRPr lang="ka-GE" sz="2200" b="1" dirty="0" smtClean="0">
              <a:solidFill>
                <a:schemeClr val="accent1">
                  <a:lumMod val="50000"/>
                </a:schemeClr>
              </a:solidFill>
              <a:latin typeface="Sylfaen" pitchFamily="18" charset="0"/>
            </a:endParaRPr>
          </a:p>
          <a:p>
            <a:pPr algn="ctr">
              <a:buNone/>
            </a:pPr>
            <a:r>
              <a:rPr lang="ka-GE" sz="2100" dirty="0" smtClean="0">
                <a:solidFill>
                  <a:schemeClr val="accent1">
                    <a:lumMod val="50000"/>
                  </a:schemeClr>
                </a:solidFill>
                <a:latin typeface="Sylfaen" pitchFamily="18" charset="0"/>
              </a:rPr>
              <a:t>პროექტი სახალხო დამცველის აპარატის ხელშეწყობა ლტოლვილთა, ჰუმანიტარული სტატუსის მქონე პირთა და თავშესაფრის მაძიებელთა მდგომარეობის შესწავლაში</a:t>
            </a:r>
            <a:endParaRPr lang="ka-GE" sz="2600" dirty="0" smtClean="0">
              <a:solidFill>
                <a:schemeClr val="accent1">
                  <a:lumMod val="50000"/>
                </a:schemeClr>
              </a:solidFill>
              <a:latin typeface="Sylfaen" pitchFamily="18" charset="0"/>
            </a:endParaRPr>
          </a:p>
          <a:p>
            <a:pPr algn="ctr">
              <a:buNone/>
            </a:pPr>
            <a:endParaRPr lang="ka-GE" sz="3000" dirty="0" smtClean="0">
              <a:solidFill>
                <a:schemeClr val="accent1">
                  <a:lumMod val="50000"/>
                </a:schemeClr>
              </a:solidFill>
              <a:latin typeface="Sylfaen" pitchFamily="18" charset="0"/>
            </a:endParaRPr>
          </a:p>
          <a:p>
            <a:pPr algn="ctr">
              <a:buNone/>
            </a:pPr>
            <a:endParaRPr lang="en-US" sz="3000" dirty="0" smtClean="0">
              <a:solidFill>
                <a:schemeClr val="accent1">
                  <a:lumMod val="50000"/>
                </a:schemeClr>
              </a:solidFill>
              <a:latin typeface="Sylfaen" pitchFamily="18" charset="0"/>
            </a:endParaRPr>
          </a:p>
          <a:p>
            <a:pPr algn="ctr">
              <a:buNone/>
            </a:pPr>
            <a:endParaRPr lang="en-US" sz="3000" dirty="0" smtClean="0">
              <a:solidFill>
                <a:schemeClr val="accent1">
                  <a:lumMod val="50000"/>
                </a:schemeClr>
              </a:solidFill>
              <a:latin typeface="Sylfaen" pitchFamily="18" charset="0"/>
            </a:endParaRPr>
          </a:p>
          <a:p>
            <a:pPr algn="ctr">
              <a:buNone/>
            </a:pPr>
            <a:endParaRPr lang="ka-GE" b="1" dirty="0" smtClean="0">
              <a:solidFill>
                <a:schemeClr val="accent1">
                  <a:lumMod val="50000"/>
                </a:schemeClr>
              </a:solidFill>
              <a:latin typeface="Sylfaen" pitchFamily="18" charset="0"/>
            </a:endParaRPr>
          </a:p>
          <a:p>
            <a:pPr algn="ctr">
              <a:buNone/>
            </a:pPr>
            <a:endParaRPr lang="ka-GE" b="1" dirty="0" smtClean="0">
              <a:solidFill>
                <a:schemeClr val="accent1">
                  <a:lumMod val="50000"/>
                </a:schemeClr>
              </a:solidFill>
              <a:latin typeface="Sylfaen" pitchFamily="18" charset="0"/>
            </a:endParaRPr>
          </a:p>
          <a:p>
            <a:pPr algn="ctr">
              <a:buNone/>
            </a:pPr>
            <a:endParaRPr lang="ka-GE" b="1" dirty="0" smtClean="0">
              <a:solidFill>
                <a:schemeClr val="accent1">
                  <a:lumMod val="50000"/>
                </a:schemeClr>
              </a:solidFill>
              <a:latin typeface="Sylfaen" pitchFamily="18" charset="0"/>
            </a:endParaRPr>
          </a:p>
          <a:p>
            <a:pPr algn="ctr">
              <a:buNone/>
            </a:pPr>
            <a:r>
              <a:rPr lang="ka-GE" dirty="0" smtClean="0">
                <a:solidFill>
                  <a:schemeClr val="accent1">
                    <a:lumMod val="50000"/>
                  </a:schemeClr>
                </a:solidFill>
                <a:latin typeface="Sylfaen" pitchFamily="18" charset="0"/>
              </a:rPr>
              <a:t>07.12.2015</a:t>
            </a:r>
            <a:endParaRPr lang="ru-RU" dirty="0">
              <a:solidFill>
                <a:schemeClr val="accent1">
                  <a:lumMod val="50000"/>
                </a:schemeClr>
              </a:solidFill>
              <a:latin typeface="Sylfaen" pitchFamily="18" charset="0"/>
            </a:endParaRPr>
          </a:p>
        </p:txBody>
      </p:sp>
      <p:pic>
        <p:nvPicPr>
          <p:cNvPr id="10" name="Picture 3" descr="D:\a4_gerbi.jpg"/>
          <p:cNvPicPr>
            <a:picLocks noChangeAspect="1" noChangeArrowheads="1"/>
          </p:cNvPicPr>
          <p:nvPr/>
        </p:nvPicPr>
        <p:blipFill>
          <a:blip r:embed="rId3" cstate="print"/>
          <a:srcRect/>
          <a:stretch>
            <a:fillRect/>
          </a:stretch>
        </p:blipFill>
        <p:spPr bwMode="auto">
          <a:xfrm>
            <a:off x="1371600" y="4493832"/>
            <a:ext cx="1417638" cy="1297368"/>
          </a:xfrm>
          <a:prstGeom prst="rect">
            <a:avLst/>
          </a:prstGeom>
          <a:noFill/>
        </p:spPr>
      </p:pic>
      <p:pic>
        <p:nvPicPr>
          <p:cNvPr id="11" name="Picture 10" descr="ombudsman horizontal GEO"/>
          <p:cNvPicPr/>
          <p:nvPr/>
        </p:nvPicPr>
        <p:blipFill>
          <a:blip r:embed="rId4" cstate="print"/>
          <a:srcRect/>
          <a:stretch>
            <a:fillRect/>
          </a:stretch>
        </p:blipFill>
        <p:spPr bwMode="auto">
          <a:xfrm>
            <a:off x="3581400" y="4724400"/>
            <a:ext cx="1828800" cy="990600"/>
          </a:xfrm>
          <a:prstGeom prst="rect">
            <a:avLst/>
          </a:prstGeom>
          <a:noFill/>
        </p:spPr>
      </p:pic>
      <p:pic>
        <p:nvPicPr>
          <p:cNvPr id="8" name="Picture 7" descr="colVsBox"/>
          <p:cNvPicPr/>
          <p:nvPr/>
        </p:nvPicPr>
        <p:blipFill>
          <a:blip r:embed="rId5" cstate="print"/>
          <a:srcRect/>
          <a:stretch>
            <a:fillRect/>
          </a:stretch>
        </p:blipFill>
        <p:spPr bwMode="auto">
          <a:xfrm>
            <a:off x="6172200" y="4495800"/>
            <a:ext cx="1524000" cy="1295400"/>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fontScale="92500" lnSpcReduction="20000"/>
          </a:bodyPr>
          <a:lstStyle/>
          <a:p>
            <a:pPr algn="just">
              <a:buNone/>
            </a:pPr>
            <a:r>
              <a:rPr lang="ka-GE" sz="1400" dirty="0" smtClean="0">
                <a:solidFill>
                  <a:schemeClr val="accent1">
                    <a:lumMod val="50000"/>
                  </a:schemeClr>
                </a:solidFill>
                <a:latin typeface="Sylfaen" pitchFamily="18" charset="0"/>
              </a:rPr>
              <a:t>	</a:t>
            </a:r>
          </a:p>
          <a:p>
            <a:pPr algn="just">
              <a:buFont typeface="Wingdings" pitchFamily="2" charset="2"/>
              <a:buChar char="q"/>
            </a:pPr>
            <a:r>
              <a:rPr lang="ka-GE" sz="2000" b="1" dirty="0" smtClean="0">
                <a:solidFill>
                  <a:srgbClr val="002060"/>
                </a:solidFill>
                <a:latin typeface="Sylfaen" pitchFamily="18" charset="0"/>
              </a:rPr>
              <a:t>ანგარიშში განხილული ხარვეზები კანონმდებლობაში:</a:t>
            </a:r>
          </a:p>
          <a:p>
            <a:pPr algn="just">
              <a:buFont typeface="Wingdings" pitchFamily="2" charset="2"/>
              <a:buChar char="q"/>
            </a:pPr>
            <a:endParaRPr lang="ka-GE" sz="2000" dirty="0" smtClean="0">
              <a:solidFill>
                <a:srgbClr val="002060"/>
              </a:solidFill>
              <a:latin typeface="Sylfaen" pitchFamily="18" charset="0"/>
            </a:endParaRPr>
          </a:p>
          <a:p>
            <a:pPr algn="just">
              <a:buFont typeface="Wingdings" pitchFamily="2" charset="2"/>
              <a:buChar char="q"/>
            </a:pPr>
            <a:endParaRPr lang="ka-GE" sz="2000" dirty="0" smtClean="0"/>
          </a:p>
          <a:p>
            <a:pPr algn="just">
              <a:buFont typeface="Wingdings" pitchFamily="2" charset="2"/>
              <a:buChar char="q"/>
            </a:pPr>
            <a:r>
              <a:rPr lang="ka-GE" sz="2000" b="1" dirty="0" smtClean="0">
                <a:solidFill>
                  <a:srgbClr val="002060"/>
                </a:solidFill>
                <a:latin typeface="Sylfaen" pitchFamily="18" charset="0"/>
              </a:rPr>
              <a:t>საქართველოს სისხლის სამართლის კოდექსი:</a:t>
            </a:r>
          </a:p>
          <a:p>
            <a:pPr algn="just">
              <a:buFont typeface="Wingdings" pitchFamily="2" charset="2"/>
              <a:buChar char="q"/>
            </a:pPr>
            <a:endParaRPr lang="ka-GE" sz="2000" b="1"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შეტანილი ცვლილებების თავშესაფრის მაძიებლის სასარგებლოდ ინტერპრეტაცია:</a:t>
            </a:r>
          </a:p>
          <a:p>
            <a:pPr algn="just">
              <a:buFont typeface="Wingdings" pitchFamily="2" charset="2"/>
              <a:buChar char="§"/>
            </a:pPr>
            <a:r>
              <a:rPr lang="ka-GE" sz="2000" dirty="0" smtClean="0">
                <a:solidFill>
                  <a:srgbClr val="002060"/>
                </a:solidFill>
                <a:latin typeface="Sylfaen" pitchFamily="18" charset="0"/>
              </a:rPr>
              <a:t>,,შემოვიდნენ უშუალოდ იმ ტერიტორიიდან, სადაც საფრთხე ემუქრებათ”</a:t>
            </a:r>
          </a:p>
          <a:p>
            <a:pPr algn="just">
              <a:buFont typeface="Wingdings" pitchFamily="2" charset="2"/>
              <a:buChar char="§"/>
            </a:pPr>
            <a:r>
              <a:rPr lang="ka-GE" sz="2000" dirty="0" smtClean="0">
                <a:solidFill>
                  <a:srgbClr val="002060"/>
                </a:solidFill>
                <a:latin typeface="Sylfaen" pitchFamily="18" charset="0"/>
              </a:rPr>
              <a:t>,,დაუყოვნებლივ გამოცხადდებიან ხელისუფლების ორგანოებში”</a:t>
            </a:r>
          </a:p>
          <a:p>
            <a:pPr algn="just">
              <a:buFont typeface="Wingdings" pitchFamily="2" charset="2"/>
              <a:buChar char="Ø"/>
            </a:pPr>
            <a:endParaRPr lang="ka-GE" sz="2000" b="1" dirty="0" smtClean="0">
              <a:solidFill>
                <a:srgbClr val="002060"/>
              </a:solidFill>
              <a:latin typeface="Sylfaen" pitchFamily="18" charset="0"/>
            </a:endParaRPr>
          </a:p>
          <a:p>
            <a:pPr algn="just">
              <a:buFont typeface="Wingdings" pitchFamily="2" charset="2"/>
              <a:buChar char="Ø"/>
            </a:pPr>
            <a:r>
              <a:rPr lang="ka-GE" sz="2000" b="1" dirty="0" smtClean="0">
                <a:solidFill>
                  <a:srgbClr val="002060"/>
                </a:solidFill>
                <a:latin typeface="Sylfaen" pitchFamily="18" charset="0"/>
              </a:rPr>
              <a:t>საქართველოს ადმინისტრაციული საპროცესო კოდექსი:</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q"/>
            </a:pPr>
            <a:r>
              <a:rPr lang="ka-GE" sz="2000" dirty="0" smtClean="0">
                <a:solidFill>
                  <a:srgbClr val="002060"/>
                </a:solidFill>
                <a:latin typeface="Sylfaen" pitchFamily="18" charset="0"/>
              </a:rPr>
              <a:t>ინდივიდუალური ადმინისტრაციულ–სამართლებრივი აქტის გასაჩივრების არაგონივრული ვადა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Font typeface="Wingdings" pitchFamily="2" charset="2"/>
              <a:buChar char="q"/>
            </a:pPr>
            <a:r>
              <a:rPr lang="ka-GE" sz="2000" dirty="0" smtClean="0">
                <a:solidFill>
                  <a:srgbClr val="002060"/>
                </a:solidFill>
                <a:latin typeface="Sylfaen" pitchFamily="18" charset="0"/>
              </a:rPr>
              <a:t>ანგარიშში განხილული ხარვეზები კანონმდებლობაში:</a:t>
            </a:r>
          </a:p>
          <a:p>
            <a:pPr algn="just">
              <a:buFont typeface="Wingdings" pitchFamily="2" charset="2"/>
              <a:buChar char="q"/>
            </a:pPr>
            <a:endParaRPr lang="ka-GE" sz="2000" dirty="0" smtClean="0"/>
          </a:p>
          <a:p>
            <a:pPr algn="just">
              <a:buFont typeface="Wingdings" pitchFamily="2" charset="2"/>
              <a:buChar char="q"/>
            </a:pPr>
            <a:r>
              <a:rPr lang="ka-GE" sz="1800" b="1" dirty="0" smtClean="0">
                <a:solidFill>
                  <a:srgbClr val="002060"/>
                </a:solidFill>
                <a:latin typeface="Sylfaen" pitchFamily="18" charset="0"/>
              </a:rPr>
              <a:t>,,ლტოლვილისა და ჰუმანიტარული სტატუსების შესახებ” საქართველოს კანონი:</a:t>
            </a:r>
          </a:p>
          <a:p>
            <a:pPr algn="just">
              <a:buFont typeface="Wingdings" pitchFamily="2" charset="2"/>
              <a:buChar char="Ø"/>
            </a:pPr>
            <a:r>
              <a:rPr lang="ka-GE" sz="2000" dirty="0" smtClean="0">
                <a:solidFill>
                  <a:srgbClr val="002060"/>
                </a:solidFill>
                <a:latin typeface="Sylfaen" pitchFamily="18" charset="0"/>
              </a:rPr>
              <a:t>თავშესაფრის განაცხადის განხილვის ხანგრძლივი ვადა</a:t>
            </a:r>
          </a:p>
          <a:p>
            <a:pPr algn="just">
              <a:buFont typeface="Wingdings" pitchFamily="2" charset="2"/>
              <a:buChar char="Ø"/>
            </a:pPr>
            <a:r>
              <a:rPr lang="ka-GE" sz="2000" dirty="0" smtClean="0">
                <a:solidFill>
                  <a:srgbClr val="002060"/>
                </a:solidFill>
                <a:latin typeface="Sylfaen" pitchFamily="18" charset="0"/>
              </a:rPr>
              <a:t>24 საათიანი მიმართვის ვადა და მისი არაგონვრული გამოყენება</a:t>
            </a:r>
          </a:p>
          <a:p>
            <a:pPr algn="just">
              <a:buFont typeface="Wingdings" pitchFamily="2" charset="2"/>
              <a:buChar char="Ø"/>
            </a:pPr>
            <a:r>
              <a:rPr lang="ka-GE" sz="2000" dirty="0" smtClean="0">
                <a:solidFill>
                  <a:srgbClr val="002060"/>
                </a:solidFill>
                <a:latin typeface="Sylfaen" pitchFamily="18" charset="0"/>
              </a:rPr>
              <a:t>სახელმწიფო უსაფრთხოების საფუძვლებით ლტოლვილის ან ჰუმანიტარულ სტატუსზე უარის თქმის მუხლების დაუსაბუთებულად გამოყენება და ადამიანის უფლებათა ევროპული სასამართლოს პრაქტიკა</a:t>
            </a:r>
          </a:p>
          <a:p>
            <a:pPr algn="just">
              <a:buFont typeface="Wingdings" pitchFamily="2" charset="2"/>
              <a:buChar char="Ø"/>
            </a:pPr>
            <a:r>
              <a:rPr lang="ka-GE" sz="2000" dirty="0" smtClean="0">
                <a:solidFill>
                  <a:srgbClr val="002060"/>
                </a:solidFill>
                <a:latin typeface="Sylfaen" pitchFamily="18" charset="0"/>
              </a:rPr>
              <a:t>სამგზავრო დოკუმენტების გაცემა ჰუმანიტარული სტატუსის მქონე პირებისთვის</a:t>
            </a:r>
          </a:p>
          <a:p>
            <a:pPr algn="just">
              <a:buFont typeface="Wingdings" pitchFamily="2" charset="2"/>
              <a:buChar char="q"/>
            </a:pPr>
            <a:endParaRPr lang="ka-GE" sz="20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სასამართლოს მონიტორინგი თავშესაფრის მაძიებელთა საქმეების განხილვის კუთხით</a:t>
            </a:r>
          </a:p>
          <a:p>
            <a:pPr algn="just">
              <a:buNone/>
            </a:pPr>
            <a:endParaRPr lang="ka-GE" sz="2000" dirty="0" smtClean="0">
              <a:solidFill>
                <a:srgbClr val="002060"/>
              </a:solidFill>
              <a:latin typeface="Sylfaen" pitchFamily="18" charset="0"/>
            </a:endParaRP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მონიტორინგის მეთოდოლოგია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ადამიანის უფლებათა ევროპული სასამართლოს პრაქტიკა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თარჯიმნების საკითხი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ctr">
              <a:buNone/>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პენიტენციურ დაწესებულებებში განთავსებულ თავშესაფრის მაძიებელთა, ლტოლვილთა და ჰუმანიტარული სტატუსების მქონე პირთა მდგომარეობის მონიტორინგი</a:t>
            </a: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მონიტორინგის მეთოდოლოგია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მონაცემთა ბაზების განახლება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თარჯიმნების პრობლემის მოგვარება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ctr">
              <a:buNone/>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თავშესაფრის მაძიებელთა მიმღები ცენტრი (მარტყოფი)</a:t>
            </a: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მონიტორინგის მეთოდოლოგია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ცენტრის რესურსი გაზრდილი რაოდენობის თავშესაფრის მაძიებელთა მიღების პირობებში</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ცენტრის ადაპტირება შეზღუდული შესაძლებლობების მქონე პირთათვის განკუთვნილი პანდუსებით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ctr">
              <a:buNone/>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lnSpcReduction="10000"/>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None/>
            </a:pPr>
            <a:endParaRPr lang="ka-GE" sz="1500" dirty="0" smtClean="0">
              <a:solidFill>
                <a:srgbClr val="002060"/>
              </a:solidFill>
              <a:latin typeface="Sylfaen" pitchFamily="18" charset="0"/>
            </a:endParaRP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შსს–ს მიგრაციის დეპარტამენტის დროებითი განთავსების ცენტრი</a:t>
            </a:r>
          </a:p>
          <a:p>
            <a:pPr algn="just">
              <a:buNone/>
            </a:pPr>
            <a:endParaRPr lang="ka-GE" sz="2000" dirty="0" smtClean="0">
              <a:solidFill>
                <a:srgbClr val="002060"/>
              </a:solidFill>
              <a:latin typeface="Sylfaen" pitchFamily="18" charset="0"/>
            </a:endParaRP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მონიტორინგის მეთოდოლოგია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კონფიდენციალური გარემოს უზრუნველყოფა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გადაადგილების მეტი თავისუფლების მიცემა ბენეფიციარებისთვის</a:t>
            </a:r>
          </a:p>
          <a:p>
            <a:pPr algn="just">
              <a:buNone/>
            </a:pPr>
            <a:endParaRPr lang="ka-GE" sz="2000" dirty="0" smtClean="0">
              <a:solidFill>
                <a:srgbClr val="002060"/>
              </a:solidFill>
              <a:latin typeface="Sylfaen" pitchFamily="18" charset="0"/>
            </a:endParaRPr>
          </a:p>
          <a:p>
            <a:pPr algn="just">
              <a:buNone/>
            </a:pPr>
            <a:r>
              <a:rPr lang="ka-GE" sz="2000" dirty="0" smtClean="0">
                <a:solidFill>
                  <a:srgbClr val="002060"/>
                </a:solidFill>
                <a:latin typeface="Sylfaen" pitchFamily="18" charset="0"/>
              </a:rPr>
              <a:t>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ctr">
              <a:buNone/>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461264"/>
            <a:ext cx="8686800" cy="5168136"/>
          </a:xfrm>
        </p:spPr>
        <p:txBody>
          <a:bodyPr>
            <a:normAutofit lnSpcReduction="10000"/>
          </a:bodyPr>
          <a:lstStyle/>
          <a:p>
            <a:pPr algn="just">
              <a:buNone/>
            </a:pPr>
            <a:r>
              <a:rPr lang="ka-GE" sz="1400" dirty="0" smtClean="0">
                <a:solidFill>
                  <a:schemeClr val="accent1">
                    <a:lumMod val="50000"/>
                  </a:schemeClr>
                </a:solidFill>
                <a:latin typeface="Sylfaen" pitchFamily="18" charset="0"/>
              </a:rPr>
              <a:t>	</a:t>
            </a:r>
          </a:p>
          <a:p>
            <a:pPr algn="just">
              <a:buFont typeface="Wingdings" pitchFamily="2" charset="2"/>
              <a:buChar char="q"/>
            </a:pPr>
            <a:r>
              <a:rPr lang="ka-GE" b="1" dirty="0" smtClean="0">
                <a:solidFill>
                  <a:srgbClr val="002060"/>
                </a:solidFill>
                <a:latin typeface="Sylfaen" pitchFamily="18" charset="0"/>
              </a:rPr>
              <a:t>რეკომენდაციები:</a:t>
            </a:r>
          </a:p>
          <a:p>
            <a:pPr algn="just">
              <a:buNone/>
            </a:pPr>
            <a:r>
              <a:rPr lang="ka-GE" sz="1500" dirty="0" smtClean="0">
                <a:solidFill>
                  <a:srgbClr val="002060"/>
                </a:solidFill>
                <a:latin typeface="Sylfaen" pitchFamily="18" charset="0"/>
              </a:rPr>
              <a:t> </a:t>
            </a:r>
            <a:endParaRPr lang="ka-GE" sz="2000" dirty="0" smtClean="0">
              <a:solidFill>
                <a:srgbClr val="002060"/>
              </a:solidFill>
              <a:latin typeface="Sylfaen" pitchFamily="18" charset="0"/>
            </a:endParaRPr>
          </a:p>
          <a:p>
            <a:pPr algn="just">
              <a:buFont typeface="Wingdings" pitchFamily="2" charset="2"/>
              <a:buChar char="Ø"/>
            </a:pPr>
            <a:r>
              <a:rPr lang="ka-GE" sz="2000" b="1" dirty="0" smtClean="0">
                <a:solidFill>
                  <a:srgbClr val="002060"/>
                </a:solidFill>
                <a:latin typeface="Sylfaen" pitchFamily="18" charset="0"/>
              </a:rPr>
              <a:t>ოკუპირებული ტერიტორიებიდან იძულებით გადაადგილებულ პირთა, განსახლებისა და ლტოლვილთა სამინისტროს:</a:t>
            </a:r>
            <a:endParaRPr lang="en-US" sz="2000" b="1" dirty="0" smtClean="0">
              <a:solidFill>
                <a:srgbClr val="002060"/>
              </a:solidFill>
              <a:latin typeface="Sylfaen" pitchFamily="18" charset="0"/>
            </a:endParaRPr>
          </a:p>
          <a:p>
            <a:pPr algn="just">
              <a:buFont typeface="Wingdings" pitchFamily="2" charset="2"/>
              <a:buChar char="Ø"/>
            </a:pPr>
            <a:endParaRPr lang="ka-GE" sz="2000" b="1" dirty="0" smtClean="0">
              <a:solidFill>
                <a:srgbClr val="002060"/>
              </a:solidFill>
              <a:latin typeface="Sylfaen" pitchFamily="18" charset="0"/>
            </a:endParaRPr>
          </a:p>
          <a:p>
            <a:pPr algn="just"/>
            <a:r>
              <a:rPr lang="ka-GE" sz="1900" dirty="0" smtClean="0">
                <a:latin typeface="Sylfaen" pitchFamily="18" charset="0"/>
              </a:rPr>
              <a:t>გადაიხედოს „ლტოლვილისა და ჰუმანიტარული სტატუსების შესახებ“ საქართველოს კანონი და მომზადდეს შესაბამისი საკანონმდებლო ცვლილებები საქართველოს პარლამენტში წარდგენის მიზნით:</a:t>
            </a:r>
            <a:endParaRPr lang="en-US" sz="1900" dirty="0" smtClean="0">
              <a:latin typeface="Sylfaen" pitchFamily="18" charset="0"/>
            </a:endParaRPr>
          </a:p>
          <a:p>
            <a:pPr lvl="0" algn="just"/>
            <a:endParaRPr lang="ka-GE" sz="2000" dirty="0" smtClean="0">
              <a:latin typeface="Sylfaen" pitchFamily="18" charset="0"/>
            </a:endParaRPr>
          </a:p>
          <a:p>
            <a:pPr lvl="0" algn="just">
              <a:buNone/>
            </a:pPr>
            <a:r>
              <a:rPr lang="en-US" sz="1800" dirty="0" smtClean="0">
                <a:latin typeface="Sylfaen" pitchFamily="18" charset="0"/>
              </a:rPr>
              <a:t>-  </a:t>
            </a:r>
            <a:r>
              <a:rPr lang="ka-GE" sz="1800" dirty="0" smtClean="0">
                <a:latin typeface="Sylfaen" pitchFamily="18" charset="0"/>
              </a:rPr>
              <a:t>კანონის მე–11 მუხლის მეორე პუნქტიდან, ამოღებულ იქნეს საზღვრის უკანონო კვეთის დროს სამინისტროსათვის მიმართვის 24–საათიანი  ვადა ან ამავე მუხლით განისაზღვროს მიმართვის გონივრული ვადა</a:t>
            </a:r>
            <a:r>
              <a:rPr lang="en-US" sz="1800" dirty="0" smtClean="0">
                <a:latin typeface="Sylfaen" pitchFamily="18" charset="0"/>
              </a:rPr>
              <a:t>;</a:t>
            </a:r>
          </a:p>
          <a:p>
            <a:pPr algn="just">
              <a:buNone/>
            </a:pPr>
            <a:r>
              <a:rPr lang="en-US" sz="1800" dirty="0" smtClean="0">
                <a:latin typeface="Sylfaen" pitchFamily="18" charset="0"/>
              </a:rPr>
              <a:t>-  </a:t>
            </a:r>
            <a:r>
              <a:rPr lang="ka-GE" sz="1800" dirty="0" smtClean="0">
                <a:latin typeface="Sylfaen" pitchFamily="18" charset="0"/>
              </a:rPr>
              <a:t>შემცირდეს კანონის მე–14 მუხლით დადგენილი სამინისტროს მიერ განცხადების განხილვისა და გადაწყვეტილების მიღების ვადები</a:t>
            </a:r>
            <a:r>
              <a:rPr lang="en-US" sz="1800" dirty="0" smtClean="0">
                <a:latin typeface="Sylfaen" pitchFamily="18" charset="0"/>
              </a:rPr>
              <a:t>;</a:t>
            </a:r>
          </a:p>
          <a:p>
            <a:pPr algn="just">
              <a:buNone/>
            </a:pPr>
            <a:endParaRPr lang="ka-GE" sz="2000" dirty="0" smtClean="0">
              <a:solidFill>
                <a:srgbClr val="002060"/>
              </a:solidFill>
              <a:latin typeface="Sylfaen" pitchFamily="18" charset="0"/>
            </a:endParaRPr>
          </a:p>
          <a:p>
            <a:pPr algn="just">
              <a:buNone/>
            </a:pPr>
            <a:r>
              <a:rPr lang="ka-GE" sz="2000" dirty="0" smtClean="0">
                <a:solidFill>
                  <a:srgbClr val="002060"/>
                </a:solidFill>
                <a:latin typeface="Sylfaen" pitchFamily="18" charset="0"/>
              </a:rPr>
              <a:t>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ctr">
              <a:buNone/>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304800" y="1461264"/>
            <a:ext cx="8410604" cy="5091936"/>
          </a:xfrm>
        </p:spPr>
        <p:txBody>
          <a:bodyPr>
            <a:normAutofit fontScale="32500" lnSpcReduction="20000"/>
          </a:bodyPr>
          <a:lstStyle/>
          <a:p>
            <a:pPr algn="just">
              <a:buNone/>
            </a:pPr>
            <a:r>
              <a:rPr lang="ka-GE" sz="1400" dirty="0" smtClean="0">
                <a:solidFill>
                  <a:schemeClr val="accent1">
                    <a:lumMod val="50000"/>
                  </a:schemeClr>
                </a:solidFill>
                <a:latin typeface="Sylfaen" pitchFamily="18" charset="0"/>
              </a:rPr>
              <a:t>	</a:t>
            </a:r>
            <a:endParaRPr lang="ka-GE" sz="2000" dirty="0" smtClean="0">
              <a:solidFill>
                <a:srgbClr val="002060"/>
              </a:solidFill>
              <a:latin typeface="Sylfaen" pitchFamily="18" charset="0"/>
            </a:endParaRPr>
          </a:p>
          <a:p>
            <a:pPr algn="just">
              <a:buFont typeface="Wingdings" pitchFamily="2" charset="2"/>
              <a:buChar char="Ø"/>
            </a:pPr>
            <a:endParaRPr lang="ka-GE" sz="2900" dirty="0" smtClean="0">
              <a:solidFill>
                <a:srgbClr val="002060"/>
              </a:solidFill>
              <a:latin typeface="Sylfaen" pitchFamily="18" charset="0"/>
            </a:endParaRPr>
          </a:p>
          <a:p>
            <a:pPr algn="just">
              <a:buFont typeface="Wingdings" pitchFamily="2" charset="2"/>
              <a:buChar char="q"/>
            </a:pPr>
            <a:r>
              <a:rPr lang="ka-GE" sz="5500" dirty="0" smtClean="0">
                <a:solidFill>
                  <a:srgbClr val="002060"/>
                </a:solidFill>
                <a:latin typeface="Sylfaen" pitchFamily="18" charset="0"/>
              </a:rPr>
              <a:t>რეკომენდაციები</a:t>
            </a:r>
            <a:r>
              <a:rPr lang="ka-GE" sz="1400" b="1" dirty="0" smtClean="0">
                <a:solidFill>
                  <a:srgbClr val="002060"/>
                </a:solidFill>
                <a:latin typeface="Sylfaen" pitchFamily="18" charset="0"/>
              </a:rPr>
              <a:t>:</a:t>
            </a:r>
          </a:p>
          <a:p>
            <a:pPr lvl="0" algn="just"/>
            <a:endParaRPr lang="en-US" sz="4000" dirty="0" smtClean="0"/>
          </a:p>
          <a:p>
            <a:pPr algn="just"/>
            <a:r>
              <a:rPr lang="ka-GE" sz="5500" dirty="0" smtClean="0"/>
              <a:t> მომზადდეს  „საქართველოს ადმინისტრაციული საპროცესო კოდექსის“ 21</a:t>
            </a:r>
            <a:r>
              <a:rPr lang="ka-GE" sz="5500" baseline="30000" dirty="0" smtClean="0"/>
              <a:t>24</a:t>
            </a:r>
            <a:r>
              <a:rPr lang="ka-GE" sz="5500" dirty="0" smtClean="0"/>
              <a:t> მუხლში შესატანი ცვლილებები, რომლითაც ინდივიდუალური ადმინისტრაციულ–სამართლებრივი აქტის გასაჩივრების ვადა გაიზრდება ერთ თვემდე</a:t>
            </a:r>
            <a:endParaRPr lang="en-US" sz="5500" dirty="0" smtClean="0"/>
          </a:p>
          <a:p>
            <a:pPr algn="just"/>
            <a:r>
              <a:rPr lang="ka-GE" sz="5500" dirty="0" smtClean="0"/>
              <a:t>ეროვნული </a:t>
            </a:r>
            <a:r>
              <a:rPr lang="ka-GE" sz="5500" dirty="0" smtClean="0"/>
              <a:t>უსაფრთხოების არგუმენტით, ლტოლვილის ან ჰუმანიტარული სტატუსების მინიჭებაზე უარის თქმის შესახებ გამოცემული ინდივიდუალური ადმინისტრაციულ–სამართლებრივ აქტში მიეთითოს შესაბამისი დასაბუთება იმ ფაქტობრივი გარემოებების გადმოცემით, რომელიც არ შეიცავს საიდუმლო ან/და სახელმწიფო უსაფრთხოებისათვის საზიანო ინფორმაციას</a:t>
            </a:r>
          </a:p>
          <a:p>
            <a:pPr algn="just"/>
            <a:r>
              <a:rPr lang="ka-GE" sz="5500" dirty="0" smtClean="0"/>
              <a:t>ლტოლვილისა და ჰუმანიტარული სტატუსების დამდგენი სპეციალისტების სისტემატური გადამზადება, მათ შორის ახლად აყვანილი თანამშრომლების</a:t>
            </a:r>
            <a:endParaRPr lang="en-US" sz="5500" dirty="0" smtClean="0"/>
          </a:p>
          <a:p>
            <a:pPr algn="just"/>
            <a:r>
              <a:rPr lang="ka-GE" sz="5500" dirty="0" smtClean="0"/>
              <a:t>ლტოლვილისა და ჰუმანიტარული სტატუსების დამდგენი სპეციალისტების რიცხვის გაზრდა</a:t>
            </a:r>
            <a:endParaRPr lang="en-US" sz="5500" dirty="0" smtClean="0"/>
          </a:p>
          <a:p>
            <a:pPr algn="just"/>
            <a:r>
              <a:rPr lang="ka-GE" sz="5500" dirty="0" smtClean="0"/>
              <a:t>ლტოლვილისა და ჰუმანიტარული სტატუსის დადგენის პროცედურებისთვის საჭირო ცოდნისა და უნარების მქონე თარჯიმანთა აყვანა და გადამზადება ლტოლვილის კონტექსტში თარგმნის კუთხით</a:t>
            </a:r>
            <a:endParaRPr lang="en-US" sz="5500" dirty="0" smtClean="0"/>
          </a:p>
          <a:p>
            <a:pPr algn="just">
              <a:buFont typeface="Wingdings" pitchFamily="2" charset="2"/>
              <a:buChar char="Ø"/>
            </a:pPr>
            <a:endParaRPr lang="ka-GE" sz="2900" dirty="0" smtClean="0">
              <a:solidFill>
                <a:srgbClr val="002060"/>
              </a:solidFill>
              <a:latin typeface="Sylfaen" pitchFamily="18" charset="0"/>
            </a:endParaRPr>
          </a:p>
          <a:p>
            <a:pPr algn="ctr">
              <a:buNone/>
            </a:pPr>
            <a:endParaRPr lang="ka-GE" sz="2900" dirty="0" smtClean="0">
              <a:solidFill>
                <a:srgbClr val="002060"/>
              </a:solidFill>
              <a:latin typeface="Sylfaen" pitchFamily="18" charset="0"/>
            </a:endParaRPr>
          </a:p>
          <a:p>
            <a:pPr algn="just">
              <a:buFont typeface="Wingdings" pitchFamily="2" charset="2"/>
              <a:buChar char="v"/>
            </a:pPr>
            <a:endParaRPr lang="ka-GE" sz="29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295400"/>
            <a:ext cx="8686800" cy="5791200"/>
          </a:xfrm>
        </p:spPr>
        <p:txBody>
          <a:bodyPr>
            <a:noAutofit/>
          </a:bodyPr>
          <a:lstStyle/>
          <a:p>
            <a:pPr algn="just">
              <a:buNone/>
            </a:pPr>
            <a:r>
              <a:rPr lang="ka-GE" sz="800" dirty="0" smtClean="0">
                <a:solidFill>
                  <a:schemeClr val="accent1">
                    <a:lumMod val="50000"/>
                  </a:schemeClr>
                </a:solidFill>
                <a:latin typeface="Sylfaen" pitchFamily="18" charset="0"/>
              </a:rPr>
              <a:t>	</a:t>
            </a:r>
          </a:p>
          <a:p>
            <a:pPr algn="just">
              <a:buFont typeface="Wingdings" pitchFamily="2" charset="2"/>
              <a:buChar char="q"/>
            </a:pPr>
            <a:endParaRPr lang="ka-GE" sz="1800" dirty="0" smtClean="0">
              <a:solidFill>
                <a:srgbClr val="002060"/>
              </a:solidFill>
              <a:latin typeface="Sylfaen" pitchFamily="18" charset="0"/>
            </a:endParaRPr>
          </a:p>
          <a:p>
            <a:pPr algn="just">
              <a:buFont typeface="Wingdings" pitchFamily="2" charset="2"/>
              <a:buChar char="q"/>
            </a:pPr>
            <a:r>
              <a:rPr lang="ka-GE" sz="1800" dirty="0" smtClean="0">
                <a:solidFill>
                  <a:srgbClr val="002060"/>
                </a:solidFill>
                <a:latin typeface="Sylfaen" pitchFamily="18" charset="0"/>
              </a:rPr>
              <a:t>რეკომენდაციები</a:t>
            </a:r>
            <a:r>
              <a:rPr lang="ka-GE" sz="1800" b="1" dirty="0" smtClean="0">
                <a:solidFill>
                  <a:srgbClr val="002060"/>
                </a:solidFill>
                <a:latin typeface="Sylfaen" pitchFamily="18" charset="0"/>
              </a:rPr>
              <a:t>:</a:t>
            </a:r>
          </a:p>
          <a:p>
            <a:pPr algn="just">
              <a:buNone/>
            </a:pPr>
            <a:endParaRPr lang="en-US" sz="1600" dirty="0" smtClean="0">
              <a:solidFill>
                <a:srgbClr val="002060"/>
              </a:solidFill>
              <a:latin typeface="Sylfaen" pitchFamily="18" charset="0"/>
            </a:endParaRPr>
          </a:p>
          <a:p>
            <a:pPr algn="just">
              <a:buNone/>
            </a:pPr>
            <a:endParaRPr lang="ka-GE" sz="1600" dirty="0" smtClean="0">
              <a:solidFill>
                <a:srgbClr val="002060"/>
              </a:solidFill>
              <a:latin typeface="Sylfaen" pitchFamily="18" charset="0"/>
            </a:endParaRPr>
          </a:p>
          <a:p>
            <a:pPr algn="just"/>
            <a:r>
              <a:rPr lang="ka-GE" sz="1800" dirty="0" smtClean="0"/>
              <a:t>განხორციელდეს სისტემატური განახლება იმ ბენეფიციართა მონაცემების, რომლებიც იმყოფებიან პენიტენციურ დაწესებულებებში</a:t>
            </a:r>
            <a:endParaRPr lang="en-US" sz="1800" dirty="0" smtClean="0"/>
          </a:p>
          <a:p>
            <a:pPr algn="just"/>
            <a:r>
              <a:rPr lang="ka-GE" sz="1800" dirty="0" smtClean="0"/>
              <a:t>იმ შემთხვევებში, როდესაც ვერ ხერხდება ბენეფიციართან დაკავშირება კანონით გათვალისწინებული პროცედურების გავლის მიზნით, მოხდეს საქართველოს სასჯელაღსრულებისა და პრობაციისა და შინაგან საქმეთა სამინისტროებიდან ინფორმაციის მოძიება იმის შესახებ, ხომ არ იმყოფება აღნიშნული პირი პატიმრობაში</a:t>
            </a:r>
          </a:p>
          <a:p>
            <a:pPr lvl="0" algn="just"/>
            <a:r>
              <a:rPr lang="ka-GE" sz="1800" dirty="0" smtClean="0"/>
              <a:t>საჭიროა თავშესაფრის მაძიებელთა ცენტრის ადაპტირება და აღჭურვა შეზღუდული შესაძლებლობების მქონე პირთა საჭიროებებისათვის</a:t>
            </a:r>
            <a:endParaRPr lang="en-US" sz="1800" dirty="0" smtClean="0"/>
          </a:p>
          <a:p>
            <a:pPr lvl="0" algn="just"/>
            <a:r>
              <a:rPr lang="ka-GE" sz="1800" dirty="0" smtClean="0"/>
              <a:t>აუცილებელია სწრაფად დასრულდეს ახალი ცენტრის მშენებლობა, რაც უზრუნველყოფს მეტი თავშესაფრის მაძიებლის დროებით განსახლებას</a:t>
            </a:r>
            <a:endParaRPr lang="en-US" sz="1600" dirty="0" smtClean="0"/>
          </a:p>
          <a:p>
            <a:pPr lvl="0"/>
            <a:endParaRPr lang="en-US" sz="1600" dirty="0" smtClean="0"/>
          </a:p>
          <a:p>
            <a:pPr algn="just">
              <a:buNone/>
            </a:pPr>
            <a:endParaRPr lang="ka-GE" sz="1600" dirty="0" smtClean="0"/>
          </a:p>
          <a:p>
            <a:pPr lvl="0" algn="just"/>
            <a:endParaRPr lang="en-US" sz="1200" dirty="0" smtClean="0"/>
          </a:p>
          <a:p>
            <a:pPr algn="just"/>
            <a:endParaRPr lang="en-US" sz="1200" b="1" dirty="0" smtClean="0"/>
          </a:p>
          <a:p>
            <a:pPr algn="just"/>
            <a:endParaRPr lang="en-US" sz="1100" b="1" dirty="0" smtClean="0">
              <a:solidFill>
                <a:srgbClr val="002060"/>
              </a:solidFill>
              <a:latin typeface="Sylfaen" pitchFamily="18" charset="0"/>
            </a:endParaRPr>
          </a:p>
          <a:p>
            <a:pPr algn="just">
              <a:buFont typeface="Wingdings" pitchFamily="2" charset="2"/>
              <a:buChar char="Ø"/>
            </a:pPr>
            <a:endParaRPr lang="ka-GE" sz="1100" b="1" dirty="0" smtClean="0">
              <a:solidFill>
                <a:srgbClr val="002060"/>
              </a:solidFill>
              <a:latin typeface="Sylfaen" pitchFamily="18" charset="0"/>
            </a:endParaRPr>
          </a:p>
          <a:p>
            <a:pPr algn="just">
              <a:buFont typeface="Wingdings" pitchFamily="2" charset="2"/>
              <a:buChar char="v"/>
            </a:pPr>
            <a:endParaRPr lang="ka-GE" sz="1100" dirty="0" smtClean="0">
              <a:solidFill>
                <a:srgbClr val="002060"/>
              </a:solidFill>
              <a:latin typeface="Sylfaen" pitchFamily="18" charset="0"/>
            </a:endParaRPr>
          </a:p>
          <a:p>
            <a:pPr algn="just">
              <a:buFont typeface="Wingdings" pitchFamily="2" charset="2"/>
              <a:buChar char="q"/>
            </a:pPr>
            <a:endParaRPr lang="ka-GE" sz="800" dirty="0" smtClean="0">
              <a:solidFill>
                <a:srgbClr val="002060"/>
              </a:solidFill>
              <a:latin typeface="Sylfaen" pitchFamily="18" charset="0"/>
            </a:endParaRPr>
          </a:p>
          <a:p>
            <a:pPr algn="just">
              <a:buFont typeface="Wingdings" pitchFamily="2" charset="2"/>
              <a:buChar char="q"/>
            </a:pPr>
            <a:endParaRPr lang="ka-GE" sz="800" dirty="0" smtClean="0">
              <a:solidFill>
                <a:srgbClr val="002060"/>
              </a:solidFill>
              <a:latin typeface="Sylfaen" pitchFamily="18" charset="0"/>
            </a:endParaRPr>
          </a:p>
          <a:p>
            <a:pPr algn="just">
              <a:buFont typeface="Wingdings" pitchFamily="2" charset="2"/>
              <a:buChar char="Ø"/>
            </a:pPr>
            <a:endParaRPr lang="ka-GE" sz="800" dirty="0" smtClean="0">
              <a:solidFill>
                <a:srgbClr val="002060"/>
              </a:solidFill>
              <a:latin typeface="Sylfaen" pitchFamily="18" charset="0"/>
            </a:endParaRPr>
          </a:p>
          <a:p>
            <a:pPr algn="just">
              <a:buNone/>
            </a:pPr>
            <a:endParaRPr lang="ru-RU" sz="8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461264"/>
            <a:ext cx="8534400" cy="5015736"/>
          </a:xfrm>
        </p:spPr>
        <p:txBody>
          <a:bodyPr>
            <a:noAutofit/>
          </a:bodyPr>
          <a:lstStyle/>
          <a:p>
            <a:pPr algn="just">
              <a:buFont typeface="Wingdings" pitchFamily="2" charset="2"/>
              <a:buChar char="q"/>
            </a:pPr>
            <a:endParaRPr lang="ka-GE" sz="1800" dirty="0" smtClean="0">
              <a:solidFill>
                <a:srgbClr val="002060"/>
              </a:solidFill>
              <a:latin typeface="Sylfaen" pitchFamily="18" charset="0"/>
            </a:endParaRPr>
          </a:p>
          <a:p>
            <a:pPr algn="just">
              <a:buFont typeface="Wingdings" pitchFamily="2" charset="2"/>
              <a:buChar char="q"/>
            </a:pPr>
            <a:r>
              <a:rPr lang="ka-GE" sz="1800" dirty="0" smtClean="0">
                <a:solidFill>
                  <a:srgbClr val="002060"/>
                </a:solidFill>
                <a:latin typeface="Sylfaen" pitchFamily="18" charset="0"/>
              </a:rPr>
              <a:t>რეკომენდაციები</a:t>
            </a:r>
            <a:r>
              <a:rPr lang="ka-GE" sz="1800" b="1" dirty="0" smtClean="0">
                <a:solidFill>
                  <a:srgbClr val="002060"/>
                </a:solidFill>
                <a:latin typeface="Sylfaen" pitchFamily="18" charset="0"/>
              </a:rPr>
              <a:t>:</a:t>
            </a:r>
          </a:p>
          <a:p>
            <a:pPr algn="just">
              <a:buNone/>
            </a:pPr>
            <a:endParaRPr lang="ka-GE" sz="1200" dirty="0" smtClean="0">
              <a:solidFill>
                <a:srgbClr val="002060"/>
              </a:solidFill>
              <a:latin typeface="Sylfaen" pitchFamily="18" charset="0"/>
            </a:endParaRPr>
          </a:p>
          <a:p>
            <a:pPr algn="just">
              <a:buFont typeface="Wingdings" pitchFamily="2" charset="2"/>
              <a:buChar char="Ø"/>
            </a:pPr>
            <a:r>
              <a:rPr lang="ka-GE" sz="1800" b="1" dirty="0" smtClean="0">
                <a:solidFill>
                  <a:srgbClr val="002060"/>
                </a:solidFill>
                <a:latin typeface="Sylfaen" pitchFamily="18" charset="0"/>
              </a:rPr>
              <a:t>შინაგან საქმეთა სამინისტროს:</a:t>
            </a:r>
          </a:p>
          <a:p>
            <a:pPr algn="just"/>
            <a:r>
              <a:rPr lang="ka-GE" sz="1800" dirty="0" smtClean="0"/>
              <a:t>უზრუნველყოს </a:t>
            </a:r>
            <a:r>
              <a:rPr lang="ka-GE" sz="1800" dirty="0" smtClean="0"/>
              <a:t>ეროვნული უსაფრთხოების არგუმენტით ლტოლვილის ან ჰუმანიტარული სტატუსების მინიჭების მიზანშეუწონლობის დასკვნის დასაბუთება და, შესაძლებლობის ფარგლებში, იმ პირთა ან მათი წარმომადგენლების სათანადო ინფორმირება, რომლებსაც უარი ეთქვათ აღნიშნული უფლებით სარგებლობაზე</a:t>
            </a:r>
          </a:p>
          <a:p>
            <a:pPr lvl="0" algn="just"/>
            <a:r>
              <a:rPr lang="ka-GE" sz="1800" dirty="0" smtClean="0"/>
              <a:t>უზრუნველყოფილ იქნას სასაზღვრო პოლიციის, საპატრულო პოლიციისა და  შსს–ს სხვა შესაბამისი ერთეულების (ოპერატიულ–საგამოძიებო განყოფილების), განსაკუთრებით ახალ თანამშრომელთა, გადამზადება თავშესაფრის საკითხებზე</a:t>
            </a:r>
            <a:endParaRPr lang="en-US" sz="1800" dirty="0" smtClean="0"/>
          </a:p>
          <a:p>
            <a:pPr lvl="0" algn="just"/>
            <a:r>
              <a:rPr lang="ka-GE" sz="1800" dirty="0" smtClean="0"/>
              <a:t>უზრუნველყოფილი იქნეს თავშესაფრის მაძიებელ პირთათვის საზღვარზე თავშესაფრის პროცედურაზე ხელმისაწვდომობა</a:t>
            </a:r>
            <a:endParaRPr lang="en-US" sz="1800" dirty="0" smtClean="0"/>
          </a:p>
          <a:p>
            <a:pPr lvl="0" algn="just"/>
            <a:r>
              <a:rPr lang="ka-GE" sz="1800" dirty="0" smtClean="0"/>
              <a:t>დაიხვეწოს თავშესაფრის მაძიებელთა საზღვარზე მიღებისა და შესაბამისი სტრუქტურისთვის გადაცემის პრაქტიკა</a:t>
            </a:r>
            <a:endParaRPr lang="en-US" sz="1800" dirty="0" smtClean="0"/>
          </a:p>
          <a:p>
            <a:pPr algn="just"/>
            <a:endParaRPr lang="ka-GE" sz="1600" b="1" dirty="0" smtClean="0">
              <a:solidFill>
                <a:srgbClr val="002060"/>
              </a:solidFill>
              <a:latin typeface="Sylfaen" pitchFamily="18" charset="0"/>
            </a:endParaRPr>
          </a:p>
          <a:p>
            <a:pPr algn="just">
              <a:buFont typeface="Wingdings" pitchFamily="2" charset="2"/>
              <a:buChar char="Ø"/>
            </a:pPr>
            <a:endParaRPr lang="ka-GE" sz="1200" dirty="0" smtClean="0"/>
          </a:p>
          <a:p>
            <a:pPr algn="just">
              <a:buFont typeface="Wingdings" pitchFamily="2" charset="2"/>
              <a:buChar char="Ø"/>
            </a:pPr>
            <a:endParaRPr lang="ka-GE" sz="1200" b="1" dirty="0" smtClean="0">
              <a:solidFill>
                <a:srgbClr val="002060"/>
              </a:solidFill>
              <a:latin typeface="Sylfaen" pitchFamily="18" charset="0"/>
            </a:endParaRPr>
          </a:p>
          <a:p>
            <a:pPr algn="just">
              <a:buFont typeface="Wingdings" pitchFamily="2" charset="2"/>
              <a:buChar char="v"/>
            </a:pPr>
            <a:endParaRPr lang="ka-GE" sz="1200" dirty="0" smtClean="0">
              <a:solidFill>
                <a:srgbClr val="002060"/>
              </a:solidFill>
              <a:latin typeface="Sylfaen" pitchFamily="18" charset="0"/>
            </a:endParaRPr>
          </a:p>
          <a:p>
            <a:pPr algn="just">
              <a:buFont typeface="Wingdings" pitchFamily="2" charset="2"/>
              <a:buChar char="q"/>
            </a:pPr>
            <a:endParaRPr lang="ka-GE" sz="1200" dirty="0" smtClean="0">
              <a:solidFill>
                <a:srgbClr val="002060"/>
              </a:solidFill>
              <a:latin typeface="Sylfaen" pitchFamily="18" charset="0"/>
            </a:endParaRPr>
          </a:p>
          <a:p>
            <a:pPr algn="just">
              <a:buFont typeface="Wingdings" pitchFamily="2" charset="2"/>
              <a:buChar char="q"/>
            </a:pPr>
            <a:endParaRPr lang="ka-GE" sz="1200" dirty="0" smtClean="0">
              <a:solidFill>
                <a:srgbClr val="002060"/>
              </a:solidFill>
              <a:latin typeface="Sylfaen" pitchFamily="18" charset="0"/>
            </a:endParaRPr>
          </a:p>
          <a:p>
            <a:pPr algn="just">
              <a:buFont typeface="Wingdings" pitchFamily="2" charset="2"/>
              <a:buChar char="Ø"/>
            </a:pPr>
            <a:endParaRPr lang="ka-GE" sz="1200" dirty="0" smtClean="0">
              <a:solidFill>
                <a:srgbClr val="002060"/>
              </a:solidFill>
              <a:latin typeface="Sylfaen" pitchFamily="18" charset="0"/>
            </a:endParaRPr>
          </a:p>
          <a:p>
            <a:pPr algn="just">
              <a:buNone/>
            </a:pPr>
            <a:endParaRPr lang="ru-RU" sz="12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smtClean="0">
                <a:solidFill>
                  <a:schemeClr val="accent1">
                    <a:lumMod val="50000"/>
                  </a:schemeClr>
                </a:solidFill>
                <a:latin typeface="Sylfaen" pitchFamily="18" charset="0"/>
              </a:rPr>
              <a:t>საქართველოს სახალხო დამცველი</a:t>
            </a:r>
            <a:br>
              <a:rPr lang="ka-GE" sz="2400" dirty="0" smtClean="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30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b="1" dirty="0" smtClean="0">
                <a:solidFill>
                  <a:schemeClr val="accent1">
                    <a:lumMod val="50000"/>
                  </a:schemeClr>
                </a:solidFill>
                <a:latin typeface="Sylfaen" pitchFamily="18" charset="0"/>
              </a:rPr>
              <a:t>	</a:t>
            </a:r>
          </a:p>
          <a:p>
            <a:pPr algn="just">
              <a:buNone/>
            </a:pPr>
            <a:endParaRPr lang="ka-GE" sz="1500" b="1" dirty="0" smtClean="0">
              <a:solidFill>
                <a:srgbClr val="002060"/>
              </a:solidFill>
              <a:latin typeface="Sylfaen" pitchFamily="18" charset="0"/>
            </a:endParaRPr>
          </a:p>
          <a:p>
            <a:pPr algn="just">
              <a:buFont typeface="Wingdings" pitchFamily="2" charset="2"/>
              <a:buChar char="q"/>
            </a:pPr>
            <a:endParaRPr lang="ka-GE" sz="1500" b="1" dirty="0" smtClean="0">
              <a:solidFill>
                <a:srgbClr val="002060"/>
              </a:solidFill>
              <a:latin typeface="Sylfaen" pitchFamily="18" charset="0"/>
            </a:endParaRPr>
          </a:p>
          <a:p>
            <a:pPr algn="just">
              <a:buNone/>
            </a:pPr>
            <a:endParaRPr lang="ka-GE" sz="1500" b="1" dirty="0" smtClean="0">
              <a:solidFill>
                <a:srgbClr val="002060"/>
              </a:solidFill>
              <a:latin typeface="Sylfaen" pitchFamily="18" charset="0"/>
            </a:endParaRPr>
          </a:p>
          <a:p>
            <a:pPr algn="just">
              <a:buNone/>
            </a:pPr>
            <a:endParaRPr lang="ka-GE" sz="1500" b="1" dirty="0" smtClean="0">
              <a:solidFill>
                <a:srgbClr val="002060"/>
              </a:solidFill>
              <a:latin typeface="Sylfaen" pitchFamily="18" charset="0"/>
            </a:endParaRPr>
          </a:p>
          <a:p>
            <a:pPr algn="just">
              <a:buFont typeface="Wingdings" pitchFamily="2" charset="2"/>
              <a:buChar char="Ø"/>
            </a:pPr>
            <a:endParaRPr lang="ka-GE" sz="1500" b="1"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
        <p:nvSpPr>
          <p:cNvPr id="8" name="Rectangle 7"/>
          <p:cNvSpPr/>
          <p:nvPr/>
        </p:nvSpPr>
        <p:spPr>
          <a:xfrm>
            <a:off x="304800" y="1676400"/>
            <a:ext cx="8534400" cy="4939814"/>
          </a:xfrm>
          <a:prstGeom prst="rect">
            <a:avLst/>
          </a:prstGeom>
        </p:spPr>
        <p:txBody>
          <a:bodyPr wrap="square">
            <a:spAutoFit/>
          </a:bodyPr>
          <a:lstStyle/>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ანგარიშში განხორციელებული მონიტორინგის რაოდენობა და მეთოდოლოგია</a:t>
            </a:r>
          </a:p>
          <a:p>
            <a:pPr algn="just">
              <a:buFont typeface="Wingdings" pitchFamily="2" charset="2"/>
              <a:buChar char="Ø"/>
            </a:pPr>
            <a:endParaRPr lang="ka-GE" sz="1500" dirty="0" smtClean="0">
              <a:solidFill>
                <a:srgbClr val="002060"/>
              </a:solidFill>
              <a:latin typeface="Sylfaen" pitchFamily="18" charset="0"/>
            </a:endParaRPr>
          </a:p>
          <a:p>
            <a:pPr algn="just">
              <a:buFont typeface="Wingdings" pitchFamily="2" charset="2"/>
              <a:buChar char="Ø"/>
            </a:pPr>
            <a:endParaRPr lang="ka-GE" dirty="0" smtClean="0">
              <a:solidFill>
                <a:srgbClr val="002060"/>
              </a:solidFill>
              <a:latin typeface="Sylfaen" pitchFamily="18" charset="0"/>
            </a:endParaRPr>
          </a:p>
          <a:p>
            <a:pPr algn="just">
              <a:buFont typeface="Wingdings" pitchFamily="2" charset="2"/>
              <a:buChar char="Ø"/>
            </a:pPr>
            <a:r>
              <a:rPr lang="ka-GE" dirty="0" smtClean="0">
                <a:solidFill>
                  <a:srgbClr val="002060"/>
                </a:solidFill>
                <a:latin typeface="Sylfaen" pitchFamily="18" charset="0"/>
              </a:rPr>
              <a:t>საანგარიშო პერიოდი მოიცავდა 2015 წლის 1 იავრიდან 31 დეკემბრამდე პერიოდს (მონიტორინგი გრძელდება)</a:t>
            </a: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Font typeface="Wingdings" pitchFamily="2" charset="2"/>
              <a:buChar char="Ø"/>
            </a:pPr>
            <a:r>
              <a:rPr lang="ka-GE" sz="2000" b="1" dirty="0" smtClean="0">
                <a:solidFill>
                  <a:srgbClr val="002060"/>
                </a:solidFill>
                <a:latin typeface="Sylfaen" pitchFamily="18" charset="0"/>
              </a:rPr>
              <a:t>საანგარიშო პერიოდში განხორციელდა:</a:t>
            </a:r>
          </a:p>
          <a:p>
            <a:pPr algn="just">
              <a:buFont typeface="Wingdings" pitchFamily="2" charset="2"/>
              <a:buChar char="Ø"/>
            </a:pPr>
            <a:endParaRPr lang="ka-GE" sz="1500" dirty="0" smtClean="0">
              <a:solidFill>
                <a:srgbClr val="002060"/>
              </a:solidFill>
              <a:latin typeface="Sylfaen" pitchFamily="18" charset="0"/>
            </a:endParaRPr>
          </a:p>
          <a:p>
            <a:pPr algn="just"/>
            <a:r>
              <a:rPr lang="ka-GE" dirty="0" smtClean="0">
                <a:solidFill>
                  <a:srgbClr val="002060"/>
                </a:solidFill>
                <a:latin typeface="Sylfaen" pitchFamily="18" charset="0"/>
              </a:rPr>
              <a:t>21 ვიზიტი – სახელმწიფო საზღვარზე</a:t>
            </a:r>
          </a:p>
          <a:p>
            <a:pPr algn="just"/>
            <a:r>
              <a:rPr lang="ka-GE" dirty="0" smtClean="0">
                <a:solidFill>
                  <a:srgbClr val="002060"/>
                </a:solidFill>
                <a:latin typeface="Sylfaen" pitchFamily="18" charset="0"/>
              </a:rPr>
              <a:t>35 ვიზიტი  – პენიტენციურ დაწესებულებებში;</a:t>
            </a:r>
          </a:p>
          <a:p>
            <a:pPr algn="just"/>
            <a:r>
              <a:rPr lang="ka-GE" dirty="0" smtClean="0">
                <a:solidFill>
                  <a:srgbClr val="002060"/>
                </a:solidFill>
                <a:latin typeface="Sylfaen" pitchFamily="18" charset="0"/>
              </a:rPr>
              <a:t>20 სასამართლოს სხდომის  მონიტორინგი</a:t>
            </a:r>
          </a:p>
          <a:p>
            <a:pPr algn="just"/>
            <a:r>
              <a:rPr lang="ka-GE" dirty="0" smtClean="0">
                <a:solidFill>
                  <a:srgbClr val="002060"/>
                </a:solidFill>
                <a:latin typeface="Sylfaen" pitchFamily="18" charset="0"/>
              </a:rPr>
              <a:t>82 სასამართლოს  გადაწყვეტილების (სამივე ინსტანცია) შესწავლა</a:t>
            </a:r>
          </a:p>
          <a:p>
            <a:pPr algn="just"/>
            <a:r>
              <a:rPr lang="ka-GE" dirty="0" smtClean="0">
                <a:solidFill>
                  <a:srgbClr val="002060"/>
                </a:solidFill>
                <a:latin typeface="Sylfaen" pitchFamily="18" charset="0"/>
              </a:rPr>
              <a:t>2 მონიტორინგი – შსს მიგრაციის დეპარტამენტის დროებითი განთავსების ცენტრში</a:t>
            </a:r>
          </a:p>
          <a:p>
            <a:pPr algn="just"/>
            <a:r>
              <a:rPr lang="ka-GE" dirty="0" smtClean="0">
                <a:solidFill>
                  <a:srgbClr val="002060"/>
                </a:solidFill>
                <a:latin typeface="Sylfaen" pitchFamily="18" charset="0"/>
              </a:rPr>
              <a:t>2 მონიტორინგი – თავშესაფრის მაძიებელთა მიმღებ ცენტრში</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461264"/>
            <a:ext cx="8486804" cy="4939536"/>
          </a:xfrm>
        </p:spPr>
        <p:txBody>
          <a:bodyPr>
            <a:noAutofit/>
          </a:bodyPr>
          <a:lstStyle/>
          <a:p>
            <a:pPr algn="just">
              <a:buFont typeface="Wingdings" pitchFamily="2" charset="2"/>
              <a:buChar char="q"/>
            </a:pPr>
            <a:endParaRPr lang="ka-GE" sz="1800" dirty="0" smtClean="0">
              <a:solidFill>
                <a:srgbClr val="002060"/>
              </a:solidFill>
              <a:latin typeface="Sylfaen" pitchFamily="18" charset="0"/>
            </a:endParaRPr>
          </a:p>
          <a:p>
            <a:pPr algn="just">
              <a:buFont typeface="Wingdings" pitchFamily="2" charset="2"/>
              <a:buChar char="q"/>
            </a:pPr>
            <a:r>
              <a:rPr lang="ka-GE" sz="1800" dirty="0" smtClean="0">
                <a:solidFill>
                  <a:srgbClr val="002060"/>
                </a:solidFill>
                <a:latin typeface="Sylfaen" pitchFamily="18" charset="0"/>
              </a:rPr>
              <a:t>რეკომენდაციები</a:t>
            </a:r>
            <a:r>
              <a:rPr lang="ka-GE" sz="1800" b="1" dirty="0" smtClean="0">
                <a:solidFill>
                  <a:srgbClr val="002060"/>
                </a:solidFill>
                <a:latin typeface="Sylfaen" pitchFamily="18" charset="0"/>
              </a:rPr>
              <a:t>:</a:t>
            </a:r>
            <a:endParaRPr lang="ka-GE" sz="1100" b="1" dirty="0" smtClean="0">
              <a:solidFill>
                <a:srgbClr val="002060"/>
              </a:solidFill>
              <a:latin typeface="Sylfaen" pitchFamily="18" charset="0"/>
            </a:endParaRPr>
          </a:p>
          <a:p>
            <a:pPr algn="just">
              <a:buNone/>
            </a:pPr>
            <a:endParaRPr lang="ka-GE" sz="1100" dirty="0" smtClean="0">
              <a:solidFill>
                <a:srgbClr val="002060"/>
              </a:solidFill>
              <a:latin typeface="Sylfaen" pitchFamily="18" charset="0"/>
            </a:endParaRPr>
          </a:p>
          <a:p>
            <a:pPr algn="just"/>
            <a:r>
              <a:rPr lang="ka-GE" sz="1800" dirty="0" smtClean="0"/>
              <a:t>უზრუნველყოფილი იქნეს საზღვარზე თანამედროვე სტანდარტებთან შესაბამისი გასაუბრებისა და დროებითი განთავსების ოთახები</a:t>
            </a:r>
            <a:endParaRPr lang="en-US" sz="1800" dirty="0" smtClean="0"/>
          </a:p>
          <a:p>
            <a:pPr lvl="0" algn="just"/>
            <a:r>
              <a:rPr lang="ka-GE" sz="1800" dirty="0" smtClean="0"/>
              <a:t>უზრუნველყოფილ იქნას სასაზღვრო პოლიციის, საპატრულო პოლიციისა და  შსს–ს სხვა შესაბამისი ერთეულების (ოპერატიულ–საგამოძიებო განყოფილების), განსაკუთრებით ახალ თანამშრომელთა, გადამზადება თავშესაფრის საკითხებზე</a:t>
            </a:r>
            <a:endParaRPr lang="en-US" sz="1800" dirty="0" smtClean="0"/>
          </a:p>
          <a:p>
            <a:pPr algn="just"/>
            <a:r>
              <a:rPr lang="ka-GE" sz="1800" b="1" dirty="0" smtClean="0"/>
              <a:t>შსს–ს მიგრაციის დეპარტამენტს:</a:t>
            </a:r>
          </a:p>
          <a:p>
            <a:pPr lvl="0" algn="just"/>
            <a:r>
              <a:rPr lang="ka-GE" sz="1800" dirty="0" smtClean="0"/>
              <a:t>უცხო ქვეყნის მოქალაქეებს მიეცეთ მეტი თავისუფლება შენობასა და მის პერიმეტრს გარეთ, ეზოში გადაადგილების დროს</a:t>
            </a:r>
            <a:endParaRPr lang="en-US" sz="1800" dirty="0" smtClean="0"/>
          </a:p>
          <a:p>
            <a:pPr algn="just"/>
            <a:r>
              <a:rPr lang="ka-GE" sz="1800" dirty="0" smtClean="0"/>
              <a:t>გასაუბრებისთვის გამოყოფილ იქნეს იზოლირებული ოთახი, რომელსაც ექნება ხმა გაუმტარი კედლები და კარი, რითაც უზრუნველყოფილი იქნება კონფიდენციალური გარემო</a:t>
            </a:r>
            <a:endParaRPr lang="ka-GE" sz="1800" b="1" dirty="0" smtClean="0">
              <a:solidFill>
                <a:srgbClr val="002060"/>
              </a:solidFill>
              <a:latin typeface="Sylfaen" pitchFamily="18" charset="0"/>
            </a:endParaRPr>
          </a:p>
          <a:p>
            <a:pPr algn="just">
              <a:buFont typeface="Wingdings" pitchFamily="2" charset="2"/>
              <a:buChar char="Ø"/>
            </a:pPr>
            <a:endParaRPr lang="ka-GE" sz="1600" dirty="0" smtClean="0">
              <a:latin typeface="Sylfaen" pitchFamily="18" charset="0"/>
            </a:endParaRPr>
          </a:p>
          <a:p>
            <a:pPr algn="just">
              <a:buFont typeface="Wingdings" pitchFamily="2" charset="2"/>
              <a:buChar char="Ø"/>
            </a:pPr>
            <a:endParaRPr lang="ka-GE" sz="1100" b="1" dirty="0" smtClean="0">
              <a:solidFill>
                <a:srgbClr val="002060"/>
              </a:solidFill>
              <a:latin typeface="Sylfaen" pitchFamily="18" charset="0"/>
            </a:endParaRPr>
          </a:p>
          <a:p>
            <a:pPr algn="just">
              <a:buFont typeface="Wingdings" pitchFamily="2" charset="2"/>
              <a:buChar char="Ø"/>
            </a:pPr>
            <a:endParaRPr lang="ka-GE" sz="1100" dirty="0" smtClean="0">
              <a:latin typeface="Sylfaen" pitchFamily="18" charset="0"/>
            </a:endParaRPr>
          </a:p>
          <a:p>
            <a:pPr algn="just">
              <a:buFont typeface="Wingdings" pitchFamily="2" charset="2"/>
              <a:buChar char="Ø"/>
            </a:pPr>
            <a:endParaRPr lang="ka-GE" sz="1100" b="1" dirty="0" smtClean="0">
              <a:solidFill>
                <a:srgbClr val="002060"/>
              </a:solidFill>
              <a:latin typeface="Sylfaen" pitchFamily="18" charset="0"/>
            </a:endParaRPr>
          </a:p>
          <a:p>
            <a:pPr algn="just">
              <a:buFont typeface="Wingdings" pitchFamily="2" charset="2"/>
              <a:buChar char="v"/>
            </a:pPr>
            <a:endParaRPr lang="ka-GE" sz="1100" dirty="0" smtClean="0">
              <a:solidFill>
                <a:srgbClr val="002060"/>
              </a:solidFill>
              <a:latin typeface="Sylfaen" pitchFamily="18" charset="0"/>
            </a:endParaRPr>
          </a:p>
          <a:p>
            <a:pPr algn="just">
              <a:buFont typeface="Wingdings" pitchFamily="2" charset="2"/>
              <a:buChar char="q"/>
            </a:pPr>
            <a:endParaRPr lang="ka-GE" sz="1100" dirty="0" smtClean="0">
              <a:solidFill>
                <a:srgbClr val="002060"/>
              </a:solidFill>
              <a:latin typeface="Sylfaen" pitchFamily="18" charset="0"/>
            </a:endParaRPr>
          </a:p>
          <a:p>
            <a:pPr algn="just">
              <a:buFont typeface="Wingdings" pitchFamily="2" charset="2"/>
              <a:buChar char="q"/>
            </a:pPr>
            <a:endParaRPr lang="ka-GE" sz="1100" dirty="0" smtClean="0">
              <a:solidFill>
                <a:srgbClr val="002060"/>
              </a:solidFill>
              <a:latin typeface="Sylfaen" pitchFamily="18" charset="0"/>
            </a:endParaRPr>
          </a:p>
          <a:p>
            <a:pPr algn="just">
              <a:buFont typeface="Wingdings" pitchFamily="2" charset="2"/>
              <a:buChar char="Ø"/>
            </a:pPr>
            <a:endParaRPr lang="ka-GE" sz="1100" dirty="0" smtClean="0">
              <a:solidFill>
                <a:srgbClr val="002060"/>
              </a:solidFill>
              <a:latin typeface="Sylfaen" pitchFamily="18" charset="0"/>
            </a:endParaRPr>
          </a:p>
          <a:p>
            <a:pPr algn="just">
              <a:buNone/>
            </a:pPr>
            <a:endParaRPr lang="ru-RU" sz="11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304800" y="1066800"/>
            <a:ext cx="8305800" cy="5334000"/>
          </a:xfrm>
        </p:spPr>
        <p:txBody>
          <a:bodyPr>
            <a:noAutofit/>
          </a:bodyPr>
          <a:lstStyle/>
          <a:p>
            <a:pPr algn="just">
              <a:buNone/>
            </a:pPr>
            <a:r>
              <a:rPr lang="ka-GE" sz="1100" dirty="0" smtClean="0">
                <a:solidFill>
                  <a:schemeClr val="accent1">
                    <a:lumMod val="50000"/>
                  </a:schemeClr>
                </a:solidFill>
                <a:latin typeface="Sylfaen" pitchFamily="18" charset="0"/>
              </a:rPr>
              <a:t>	</a:t>
            </a:r>
          </a:p>
          <a:p>
            <a:pPr algn="just">
              <a:buNone/>
            </a:pPr>
            <a:endParaRPr lang="ka-GE" sz="1100" dirty="0" smtClean="0">
              <a:solidFill>
                <a:srgbClr val="002060"/>
              </a:solidFill>
              <a:latin typeface="Sylfaen" pitchFamily="18" charset="0"/>
            </a:endParaRPr>
          </a:p>
          <a:p>
            <a:pPr algn="just">
              <a:buFont typeface="Wingdings" pitchFamily="2" charset="2"/>
              <a:buChar char="q"/>
            </a:pPr>
            <a:r>
              <a:rPr lang="ka-GE" sz="1800" dirty="0" smtClean="0">
                <a:solidFill>
                  <a:srgbClr val="002060"/>
                </a:solidFill>
                <a:latin typeface="Sylfaen" pitchFamily="18" charset="0"/>
              </a:rPr>
              <a:t>რეკომენდაციები:</a:t>
            </a:r>
          </a:p>
          <a:p>
            <a:pPr algn="just">
              <a:buFont typeface="Wingdings" pitchFamily="2" charset="2"/>
              <a:buChar char="q"/>
            </a:pPr>
            <a:endParaRPr lang="ka-GE" sz="1100" b="1" dirty="0" smtClean="0">
              <a:solidFill>
                <a:srgbClr val="002060"/>
              </a:solidFill>
              <a:latin typeface="Sylfaen" pitchFamily="18" charset="0"/>
            </a:endParaRPr>
          </a:p>
          <a:p>
            <a:pPr algn="just">
              <a:buFont typeface="Wingdings" pitchFamily="2" charset="2"/>
              <a:buChar char="q"/>
            </a:pPr>
            <a:endParaRPr lang="ka-GE" sz="1100" b="1" dirty="0" smtClean="0">
              <a:solidFill>
                <a:srgbClr val="002060"/>
              </a:solidFill>
              <a:latin typeface="Sylfaen" pitchFamily="18" charset="0"/>
            </a:endParaRPr>
          </a:p>
          <a:p>
            <a:pPr algn="just">
              <a:buFont typeface="Wingdings" pitchFamily="2" charset="2"/>
              <a:buChar char="Ø"/>
            </a:pPr>
            <a:r>
              <a:rPr lang="ka-GE" sz="1800" b="1" dirty="0" smtClean="0">
                <a:solidFill>
                  <a:srgbClr val="002060"/>
                </a:solidFill>
                <a:latin typeface="Sylfaen" pitchFamily="18" charset="0"/>
              </a:rPr>
              <a:t>ოკუპირებული ტერიტორიებიდან იძულებით გადაადგილებულ პირთა, განსახლებისა და ლტოლვილა სამინისტროს</a:t>
            </a:r>
          </a:p>
          <a:p>
            <a:pPr algn="just">
              <a:buNone/>
            </a:pPr>
            <a:r>
              <a:rPr lang="ka-GE" sz="1800" b="1" dirty="0" smtClean="0">
                <a:solidFill>
                  <a:srgbClr val="002060"/>
                </a:solidFill>
                <a:latin typeface="Sylfaen" pitchFamily="18" charset="0"/>
              </a:rPr>
              <a:t>	და</a:t>
            </a:r>
          </a:p>
          <a:p>
            <a:pPr algn="just">
              <a:buFont typeface="Wingdings" pitchFamily="2" charset="2"/>
              <a:buChar char="Ø"/>
            </a:pPr>
            <a:r>
              <a:rPr lang="ka-GE" sz="1800" b="1" dirty="0" smtClean="0">
                <a:solidFill>
                  <a:srgbClr val="002060"/>
                </a:solidFill>
                <a:latin typeface="Sylfaen" pitchFamily="18" charset="0"/>
              </a:rPr>
              <a:t>შინაგან საქმეთა სამინისტროს</a:t>
            </a:r>
          </a:p>
          <a:p>
            <a:pPr algn="just">
              <a:buFont typeface="Wingdings" pitchFamily="2" charset="2"/>
              <a:buChar char="Ø"/>
            </a:pPr>
            <a:endParaRPr lang="ka-GE" sz="1800" b="1" dirty="0" smtClean="0">
              <a:solidFill>
                <a:srgbClr val="002060"/>
              </a:solidFill>
              <a:latin typeface="Sylfaen" pitchFamily="18" charset="0"/>
            </a:endParaRPr>
          </a:p>
          <a:p>
            <a:pPr algn="just"/>
            <a:r>
              <a:rPr lang="ka-GE" sz="1800" dirty="0" smtClean="0"/>
              <a:t>გადაიხედოს თავშესაფრის მაძიებელთათვის ვიზის გაცემის საფასურის გადახდის წესი, იმგვარად, რომ ვიზის მიღებაში დაბრკოლებამ არ შეუქმნას საფრთხე თავშესაფრის მაძიებელ პირთა უფლებებს.</a:t>
            </a:r>
          </a:p>
          <a:p>
            <a:pPr algn="just"/>
            <a:endParaRPr lang="ka-GE" sz="1800" b="1" dirty="0" smtClean="0">
              <a:solidFill>
                <a:srgbClr val="002060"/>
              </a:solidFill>
              <a:latin typeface="Sylfaen" pitchFamily="18" charset="0"/>
            </a:endParaRPr>
          </a:p>
          <a:p>
            <a:pPr algn="just">
              <a:buFont typeface="Wingdings" pitchFamily="2" charset="2"/>
              <a:buChar char="Ø"/>
            </a:pPr>
            <a:r>
              <a:rPr lang="ka-GE" sz="1800" b="1" dirty="0" smtClean="0">
                <a:solidFill>
                  <a:srgbClr val="002060"/>
                </a:solidFill>
                <a:latin typeface="Sylfaen" pitchFamily="18" charset="0"/>
              </a:rPr>
              <a:t>საქართველოს იუსტიციის სამინისტროს:</a:t>
            </a:r>
          </a:p>
          <a:p>
            <a:pPr algn="just"/>
            <a:r>
              <a:rPr lang="ka-GE" sz="1800" dirty="0" smtClean="0">
                <a:latin typeface="Sylfaen" pitchFamily="18" charset="0"/>
              </a:rPr>
              <a:t>უზრუნველყოს „ლტოლვილისა და ჰუმანიტარული სტატუსების შესახებ“ საქართველოს კანონის მე–19 მუხლის მეორე პუნქტით გათვალისწინებული ვალდებულების შესრულება და გაიცეს სამგზავრო დოკუმენტები ჰუმანიტარული სტატუსის მქონე პირებზე</a:t>
            </a:r>
          </a:p>
          <a:p>
            <a:pPr algn="just">
              <a:buFont typeface="Wingdings" pitchFamily="2" charset="2"/>
              <a:buChar char="Ø"/>
            </a:pPr>
            <a:endParaRPr lang="ka-GE" sz="1800" b="1" dirty="0" smtClean="0">
              <a:solidFill>
                <a:srgbClr val="002060"/>
              </a:solidFill>
              <a:latin typeface="Sylfaen" pitchFamily="18" charset="0"/>
            </a:endParaRPr>
          </a:p>
          <a:p>
            <a:pPr algn="just">
              <a:buFont typeface="Wingdings" pitchFamily="2" charset="2"/>
              <a:buChar char="Ø"/>
            </a:pPr>
            <a:endParaRPr lang="ka-GE" sz="1800" b="1" dirty="0" smtClean="0">
              <a:solidFill>
                <a:srgbClr val="002060"/>
              </a:solidFill>
              <a:latin typeface="Sylfaen" pitchFamily="18" charset="0"/>
            </a:endParaRPr>
          </a:p>
          <a:p>
            <a:pPr algn="just">
              <a:buFont typeface="Wingdings" pitchFamily="2" charset="2"/>
              <a:buChar char="Ø"/>
            </a:pPr>
            <a:endParaRPr lang="ka-GE" sz="1600" b="1" dirty="0" smtClean="0">
              <a:solidFill>
                <a:srgbClr val="002060"/>
              </a:solidFill>
              <a:latin typeface="Sylfaen" pitchFamily="18" charset="0"/>
            </a:endParaRPr>
          </a:p>
          <a:p>
            <a:pPr algn="just">
              <a:buFont typeface="Wingdings" pitchFamily="2" charset="2"/>
              <a:buChar char="Ø"/>
            </a:pPr>
            <a:endParaRPr lang="ka-GE" sz="1600" b="1" dirty="0" smtClean="0">
              <a:solidFill>
                <a:srgbClr val="002060"/>
              </a:solidFill>
              <a:latin typeface="Sylfaen" pitchFamily="18" charset="0"/>
            </a:endParaRPr>
          </a:p>
          <a:p>
            <a:pPr algn="just">
              <a:buFont typeface="Wingdings" pitchFamily="2" charset="2"/>
              <a:buChar char="Ø"/>
            </a:pPr>
            <a:endParaRPr lang="ka-GE" sz="1600" b="1" dirty="0" smtClean="0">
              <a:solidFill>
                <a:srgbClr val="002060"/>
              </a:solidFill>
              <a:latin typeface="Sylfaen" pitchFamily="18" charset="0"/>
            </a:endParaRPr>
          </a:p>
          <a:p>
            <a:pPr algn="just">
              <a:buFont typeface="Wingdings" pitchFamily="2" charset="2"/>
              <a:buChar char="Ø"/>
            </a:pPr>
            <a:endParaRPr lang="ka-GE" sz="1600" dirty="0" smtClean="0">
              <a:latin typeface="Sylfaen" pitchFamily="18" charset="0"/>
            </a:endParaRPr>
          </a:p>
          <a:p>
            <a:pPr algn="just">
              <a:buFont typeface="Wingdings" pitchFamily="2" charset="2"/>
              <a:buChar char="Ø"/>
            </a:pPr>
            <a:endParaRPr lang="ka-GE" sz="1600" b="1" dirty="0" smtClean="0">
              <a:solidFill>
                <a:srgbClr val="002060"/>
              </a:solidFill>
              <a:latin typeface="Sylfaen" pitchFamily="18" charset="0"/>
            </a:endParaRPr>
          </a:p>
          <a:p>
            <a:pPr algn="just">
              <a:buFont typeface="Wingdings" pitchFamily="2" charset="2"/>
              <a:buChar char="v"/>
            </a:pPr>
            <a:endParaRPr lang="ka-GE" sz="1100" dirty="0" smtClean="0">
              <a:solidFill>
                <a:srgbClr val="002060"/>
              </a:solidFill>
              <a:latin typeface="Sylfaen" pitchFamily="18" charset="0"/>
            </a:endParaRPr>
          </a:p>
          <a:p>
            <a:pPr algn="just">
              <a:buFont typeface="Wingdings" pitchFamily="2" charset="2"/>
              <a:buChar char="q"/>
            </a:pPr>
            <a:endParaRPr lang="ka-GE" sz="1100" dirty="0" smtClean="0">
              <a:solidFill>
                <a:srgbClr val="002060"/>
              </a:solidFill>
              <a:latin typeface="Sylfaen" pitchFamily="18" charset="0"/>
            </a:endParaRPr>
          </a:p>
          <a:p>
            <a:pPr algn="just">
              <a:buFont typeface="Wingdings" pitchFamily="2" charset="2"/>
              <a:buChar char="q"/>
            </a:pPr>
            <a:endParaRPr lang="ka-GE" sz="1100" dirty="0" smtClean="0">
              <a:solidFill>
                <a:srgbClr val="002060"/>
              </a:solidFill>
              <a:latin typeface="Sylfaen" pitchFamily="18" charset="0"/>
            </a:endParaRPr>
          </a:p>
          <a:p>
            <a:pPr algn="just">
              <a:buFont typeface="Wingdings" pitchFamily="2" charset="2"/>
              <a:buChar char="Ø"/>
            </a:pPr>
            <a:endParaRPr lang="ka-GE" sz="1100" dirty="0" smtClean="0">
              <a:solidFill>
                <a:srgbClr val="002060"/>
              </a:solidFill>
              <a:latin typeface="Sylfaen" pitchFamily="18" charset="0"/>
            </a:endParaRPr>
          </a:p>
          <a:p>
            <a:pPr algn="just">
              <a:buNone/>
            </a:pPr>
            <a:endParaRPr lang="ru-RU" sz="11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447800"/>
            <a:ext cx="8534400" cy="4800600"/>
          </a:xfrm>
        </p:spPr>
        <p:txBody>
          <a:bodyPr>
            <a:noAutofit/>
          </a:bodyPr>
          <a:lstStyle/>
          <a:p>
            <a:pPr algn="just">
              <a:buFont typeface="Wingdings" pitchFamily="2" charset="2"/>
              <a:buChar char="q"/>
            </a:pPr>
            <a:r>
              <a:rPr lang="ka-GE" sz="1800" dirty="0" smtClean="0">
                <a:solidFill>
                  <a:srgbClr val="002060"/>
                </a:solidFill>
                <a:latin typeface="Sylfaen" pitchFamily="18" charset="0"/>
              </a:rPr>
              <a:t>რეკომენდაციები:</a:t>
            </a:r>
          </a:p>
          <a:p>
            <a:pPr algn="just">
              <a:buFont typeface="Wingdings" pitchFamily="2" charset="2"/>
              <a:buChar char="q"/>
            </a:pPr>
            <a:endParaRPr lang="ka-GE" sz="1800" dirty="0" smtClean="0">
              <a:solidFill>
                <a:srgbClr val="002060"/>
              </a:solidFill>
              <a:latin typeface="Sylfaen" pitchFamily="18" charset="0"/>
            </a:endParaRPr>
          </a:p>
          <a:p>
            <a:pPr algn="just">
              <a:buFont typeface="Wingdings" pitchFamily="2" charset="2"/>
              <a:buChar char="Ø"/>
            </a:pPr>
            <a:r>
              <a:rPr lang="ka-GE" sz="1800" b="1" dirty="0" smtClean="0">
                <a:solidFill>
                  <a:srgbClr val="002060"/>
                </a:solidFill>
                <a:latin typeface="Sylfaen" pitchFamily="18" charset="0"/>
              </a:rPr>
              <a:t>საერთო სასამართლოებს:</a:t>
            </a:r>
          </a:p>
          <a:p>
            <a:pPr algn="just"/>
            <a:endParaRPr lang="ka-GE" sz="1600" dirty="0" smtClean="0">
              <a:latin typeface="Sylfaen" pitchFamily="18" charset="0"/>
            </a:endParaRPr>
          </a:p>
          <a:p>
            <a:pPr algn="just"/>
            <a:r>
              <a:rPr lang="ka-GE" sz="1600" dirty="0" smtClean="0">
                <a:latin typeface="Sylfaen" pitchFamily="18" charset="0"/>
              </a:rPr>
              <a:t>საქმის განხილვის დროს სასამართლომ გამოითხოვოს და გაეცნოს საქართველოს შს სამინისტროს სახელმწიფო უსაფრთხოების სამსახურის კონტრდაზვერვის დეპარტამენტში არსებულ ყველა იმ ინფორმაციას, რომელიც გახდა პირისათვის ლტოლვილის ან ჰუმანიტარული სტატუსების მინიჭებაზე უარის თქმის საფუძველი</a:t>
            </a:r>
            <a:endParaRPr lang="en-US" sz="1600" b="1" dirty="0" smtClean="0">
              <a:solidFill>
                <a:srgbClr val="002060"/>
              </a:solidFill>
              <a:latin typeface="Sylfaen" pitchFamily="18" charset="0"/>
            </a:endParaRPr>
          </a:p>
          <a:p>
            <a:pPr algn="just"/>
            <a:r>
              <a:rPr lang="ka-GE" sz="1600" dirty="0" smtClean="0">
                <a:latin typeface="Sylfaen" pitchFamily="18" charset="0"/>
              </a:rPr>
              <a:t>როდესაც გასაჩივრებულია სახელმწიფო უსაფრთხოების ინტერესების საფუძვლით გამოცემული ინდივიდუალური ადმინისტრაციულ–სამართლებრივი აქტი, სტატუსის მინიჭებაზე უარის თქმის შესახებ, საერთო სასამართლოებმა იხელმძღვანელონ მსგავსი საქმეების განხილვისათვის ადამიანის უფლებათა ევროპული სასამართლოს მიერ დადგენილი სტანდარტებით და სასამართლოების მიერ ყოველთვის მოხდეს იმ საიდუმლო ინფორმაციისა და მასალების შესწავლა, რომელიც საფუძვლად დაედო სამინისტროს მიერ მიღებულ გადაწვეტილებას</a:t>
            </a:r>
          </a:p>
          <a:p>
            <a:pPr algn="just"/>
            <a:r>
              <a:rPr lang="ka-GE" sz="1600" dirty="0" smtClean="0">
                <a:latin typeface="Sylfaen" pitchFamily="18" charset="0"/>
              </a:rPr>
              <a:t>მოხდეს მოსამართლეთა გადამზადება ლტოლვილთა სამართალში</a:t>
            </a:r>
          </a:p>
          <a:p>
            <a:pPr algn="just"/>
            <a:r>
              <a:rPr lang="ka-GE" sz="1600" dirty="0" smtClean="0">
                <a:latin typeface="Sylfaen" pitchFamily="18" charset="0"/>
              </a:rPr>
              <a:t>მოხდეს სასამართლოში მიწვეულ თარჯიმანთა გადამზადება საჭირო ტერმინოლოგიის ათვისების მიზნით</a:t>
            </a:r>
            <a:endParaRPr lang="ru-RU" sz="16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228600" y="1066800"/>
            <a:ext cx="8610600" cy="5791200"/>
          </a:xfrm>
        </p:spPr>
        <p:txBody>
          <a:bodyPr>
            <a:noAutofit/>
          </a:bodyPr>
          <a:lstStyle/>
          <a:p>
            <a:pPr algn="just">
              <a:buFont typeface="Wingdings" pitchFamily="2" charset="2"/>
              <a:buChar char="Ø"/>
            </a:pPr>
            <a:endParaRPr lang="ka-GE" sz="1800" b="1" dirty="0" smtClean="0">
              <a:solidFill>
                <a:srgbClr val="002060"/>
              </a:solidFill>
              <a:latin typeface="Sylfaen" pitchFamily="18" charset="0"/>
            </a:endParaRPr>
          </a:p>
          <a:p>
            <a:pPr algn="just">
              <a:buFont typeface="Wingdings" pitchFamily="2" charset="2"/>
              <a:buChar char="q"/>
            </a:pPr>
            <a:r>
              <a:rPr lang="ka-GE" sz="1800" dirty="0" smtClean="0">
                <a:solidFill>
                  <a:srgbClr val="002060"/>
                </a:solidFill>
                <a:latin typeface="Sylfaen" pitchFamily="18" charset="0"/>
              </a:rPr>
              <a:t>რეკომენდაციები:</a:t>
            </a:r>
          </a:p>
          <a:p>
            <a:pPr algn="just">
              <a:buFont typeface="Wingdings" pitchFamily="2" charset="2"/>
              <a:buChar char="Ø"/>
            </a:pPr>
            <a:endParaRPr lang="ka-GE" sz="1800" b="1" dirty="0" smtClean="0">
              <a:solidFill>
                <a:srgbClr val="002060"/>
              </a:solidFill>
              <a:latin typeface="Sylfaen" pitchFamily="18" charset="0"/>
            </a:endParaRPr>
          </a:p>
          <a:p>
            <a:pPr algn="just">
              <a:buFont typeface="Wingdings" pitchFamily="2" charset="2"/>
              <a:buChar char="Ø"/>
            </a:pPr>
            <a:r>
              <a:rPr lang="ka-GE" sz="1800" b="1" dirty="0" smtClean="0">
                <a:solidFill>
                  <a:srgbClr val="002060"/>
                </a:solidFill>
                <a:latin typeface="Sylfaen" pitchFamily="18" charset="0"/>
              </a:rPr>
              <a:t>სასჯელაღსრულებისა და პრობაციის სამინისტროს:</a:t>
            </a:r>
          </a:p>
          <a:p>
            <a:pPr algn="just">
              <a:buFont typeface="Wingdings" pitchFamily="2" charset="2"/>
              <a:buChar char="Ø"/>
            </a:pPr>
            <a:endParaRPr lang="ka-GE" sz="1800" b="1" dirty="0" smtClean="0">
              <a:solidFill>
                <a:srgbClr val="002060"/>
              </a:solidFill>
              <a:latin typeface="Sylfaen" pitchFamily="18" charset="0"/>
            </a:endParaRPr>
          </a:p>
          <a:p>
            <a:pPr lvl="0" algn="just"/>
            <a:r>
              <a:rPr lang="ka-GE" sz="1800" dirty="0" smtClean="0">
                <a:latin typeface="Sylfaen" pitchFamily="18" charset="0"/>
              </a:rPr>
              <a:t>განხორციელდეს მონაცემთა ბაზის განახლება, უცხო ქვეყნის მოქალაქეთა/თავშესაფრის მაძიებელ, ლტოლვილთა და ჰუმანიტარული სტატუსის მქონე პატიმართა შესახებ სრულყოფილი ინფორმაციის არსებობის მიზნით</a:t>
            </a:r>
          </a:p>
          <a:p>
            <a:pPr lvl="0" algn="just"/>
            <a:endParaRPr lang="en-US" sz="1800" dirty="0" smtClean="0">
              <a:latin typeface="Sylfaen" pitchFamily="18" charset="0"/>
            </a:endParaRPr>
          </a:p>
          <a:p>
            <a:pPr lvl="0" algn="just"/>
            <a:r>
              <a:rPr lang="ka-GE" sz="1800" dirty="0" smtClean="0">
                <a:latin typeface="Sylfaen" pitchFamily="18" charset="0"/>
              </a:rPr>
              <a:t>უცხო ქვეყნის მოქალაქეების/მოქალაქეების არმქონე პირების/თავშესაფრის მაძიებელთა, ლტოლვილთა და ჰუმანიტარული სტატუსის მქონე პატიმართა პრობლემების იდენტიფიცირებისა და გადაჭრის მიზნით, მოხდეს დაწესებულებათა თარჯიმნის მომსახურებით უზრუნველყოფა</a:t>
            </a:r>
          </a:p>
          <a:p>
            <a:pPr lvl="0" algn="just"/>
            <a:endParaRPr lang="en-US" sz="1800" dirty="0" smtClean="0">
              <a:latin typeface="Sylfaen" pitchFamily="18" charset="0"/>
            </a:endParaRPr>
          </a:p>
          <a:p>
            <a:pPr algn="just"/>
            <a:r>
              <a:rPr lang="ka-GE" sz="1800" dirty="0" smtClean="0">
                <a:latin typeface="Sylfaen" pitchFamily="18" charset="0"/>
              </a:rPr>
              <a:t>განხორციელდეს სპეციალური ღონისძიებები თანამშრომელთა ცნობიერების ამაღლების მიზნით თავშესაფრის მაძიებელთა, ლტოლვილთა და ჰუმანიტარული სტატუსის მქონე პირთა შესახებ</a:t>
            </a:r>
            <a:endParaRPr lang="ka-GE" sz="1800" b="1" dirty="0" smtClean="0">
              <a:solidFill>
                <a:srgbClr val="002060"/>
              </a:solidFill>
              <a:latin typeface="Sylfaen" pitchFamily="18" charset="0"/>
            </a:endParaRPr>
          </a:p>
          <a:p>
            <a:pPr algn="just">
              <a:buFont typeface="Wingdings" pitchFamily="2" charset="2"/>
              <a:buChar char="Ø"/>
            </a:pPr>
            <a:endParaRPr lang="ru-RU" sz="18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382000" cy="1069848"/>
          </a:xfrm>
        </p:spPr>
        <p:txBody>
          <a:bodyPr>
            <a:normAutofit/>
          </a:bodyPr>
          <a:lstStyle/>
          <a:p>
            <a:r>
              <a:rPr lang="ka-GE" sz="3000" dirty="0" smtClean="0">
                <a:solidFill>
                  <a:schemeClr val="accent1">
                    <a:lumMod val="50000"/>
                  </a:schemeClr>
                </a:solidFill>
                <a:latin typeface="Sylfaen" pitchFamily="18" charset="0"/>
              </a:rPr>
              <a:t>საქართველოს სახალხო დამცველი</a:t>
            </a:r>
            <a:br>
              <a:rPr lang="ka-GE" sz="3000" dirty="0" smtClean="0">
                <a:solidFill>
                  <a:schemeClr val="accent1">
                    <a:lumMod val="50000"/>
                  </a:schemeClr>
                </a:solidFill>
                <a:latin typeface="Sylfaen" pitchFamily="18" charset="0"/>
              </a:rPr>
            </a:br>
            <a:r>
              <a:rPr lang="en-US" sz="3000" dirty="0" smtClean="0">
                <a:solidFill>
                  <a:schemeClr val="accent1">
                    <a:lumMod val="50000"/>
                  </a:schemeClr>
                </a:solidFill>
                <a:latin typeface="Sylfaen" pitchFamily="18" charset="0"/>
              </a:rPr>
              <a:t>Public Defender of Georgia </a:t>
            </a:r>
            <a:endParaRPr lang="ru-RU" sz="30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57201" y="2743200"/>
            <a:ext cx="8229600" cy="3617120"/>
          </a:xfrm>
        </p:spPr>
        <p:txBody>
          <a:bodyPr/>
          <a:lstStyle/>
          <a:p>
            <a:pPr algn="ctr">
              <a:buNone/>
            </a:pPr>
            <a:endParaRPr lang="en-US" b="1" dirty="0" smtClean="0"/>
          </a:p>
          <a:p>
            <a:pPr algn="ctr">
              <a:buNone/>
            </a:pPr>
            <a:endParaRPr lang="ka-GE" b="1" dirty="0" smtClean="0"/>
          </a:p>
          <a:p>
            <a:pPr algn="ctr">
              <a:buNone/>
            </a:pPr>
            <a:r>
              <a:rPr lang="ka-GE" b="1" dirty="0" smtClean="0">
                <a:solidFill>
                  <a:schemeClr val="accent1">
                    <a:lumMod val="50000"/>
                  </a:schemeClr>
                </a:solidFill>
              </a:rPr>
              <a:t>გმადლობთ ყურადღებისათვის!</a:t>
            </a:r>
            <a:endParaRPr lang="en-US" b="1" dirty="0" smtClean="0">
              <a:solidFill>
                <a:schemeClr val="accent1">
                  <a:lumMod val="50000"/>
                </a:schemeClr>
              </a:solidFill>
            </a:endParaRPr>
          </a:p>
          <a:p>
            <a:pPr algn="ctr">
              <a:buNone/>
            </a:pPr>
            <a:endParaRPr lang="en-US" b="1" dirty="0" smtClean="0"/>
          </a:p>
        </p:txBody>
      </p:sp>
      <p:sp>
        <p:nvSpPr>
          <p:cNvPr id="5" name="Text Placeholder 4"/>
          <p:cNvSpPr>
            <a:spLocks noGrp="1"/>
          </p:cNvSpPr>
          <p:nvPr>
            <p:ph type="body" sz="quarter" idx="3"/>
          </p:nvPr>
        </p:nvSpPr>
        <p:spPr>
          <a:xfrm>
            <a:off x="381001" y="1905000"/>
            <a:ext cx="8305800" cy="533400"/>
          </a:xfrm>
        </p:spPr>
        <p:txBody>
          <a:bodyPr/>
          <a:lstStyle/>
          <a:p>
            <a:endParaRPr lang="en-US" dirty="0" smtClean="0"/>
          </a:p>
          <a:p>
            <a:endParaRPr lang="ru-RU" dirty="0"/>
          </a:p>
        </p:txBody>
      </p:sp>
      <p:pic>
        <p:nvPicPr>
          <p:cNvPr id="9" name="Picture 8" descr="ombudsman horizontal GEO"/>
          <p:cNvPicPr/>
          <p:nvPr/>
        </p:nvPicPr>
        <p:blipFill>
          <a:blip r:embed="rId3" cstate="print"/>
          <a:srcRect/>
          <a:stretch>
            <a:fillRect/>
          </a:stretch>
        </p:blipFill>
        <p:spPr bwMode="auto">
          <a:xfrm>
            <a:off x="3200400" y="4572000"/>
            <a:ext cx="1762125" cy="933450"/>
          </a:xfrm>
          <a:prstGeom prst="rect">
            <a:avLst/>
          </a:prstGeom>
          <a:noFill/>
        </p:spPr>
      </p:pic>
      <p:pic>
        <p:nvPicPr>
          <p:cNvPr id="10" name="Picture 3" descr="D:\a4_gerbi.jpg"/>
          <p:cNvPicPr>
            <a:picLocks noChangeAspect="1" noChangeArrowheads="1"/>
          </p:cNvPicPr>
          <p:nvPr/>
        </p:nvPicPr>
        <p:blipFill>
          <a:blip r:embed="rId4" cstate="print"/>
          <a:srcRect/>
          <a:stretch>
            <a:fillRect/>
          </a:stretch>
        </p:blipFill>
        <p:spPr bwMode="auto">
          <a:xfrm>
            <a:off x="1066800" y="4343400"/>
            <a:ext cx="1417638" cy="1297368"/>
          </a:xfrm>
          <a:prstGeom prst="rect">
            <a:avLst/>
          </a:prstGeom>
          <a:noFill/>
        </p:spPr>
      </p:pic>
      <p:pic>
        <p:nvPicPr>
          <p:cNvPr id="8" name="Picture 7" descr="colVsBox"/>
          <p:cNvPicPr/>
          <p:nvPr/>
        </p:nvPicPr>
        <p:blipFill>
          <a:blip r:embed="rId5" cstate="print"/>
          <a:srcRect/>
          <a:stretch>
            <a:fillRect/>
          </a:stretch>
        </p:blipFill>
        <p:spPr bwMode="auto">
          <a:xfrm>
            <a:off x="6019800" y="4267200"/>
            <a:ext cx="1524000" cy="1295400"/>
          </a:xfrm>
          <a:prstGeom prst="rect">
            <a:avLst/>
          </a:prstGeom>
          <a:noFill/>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30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ანგარიშში განხილულია:</a:t>
            </a:r>
          </a:p>
          <a:p>
            <a:pPr algn="just">
              <a:buFont typeface="Wingdings" pitchFamily="2" charset="2"/>
              <a:buChar char="Ø"/>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Font typeface="Wingdings" pitchFamily="2" charset="2"/>
              <a:buChar char="Ø"/>
            </a:pPr>
            <a:r>
              <a:rPr lang="ka-GE" sz="1500" dirty="0" smtClean="0">
                <a:solidFill>
                  <a:srgbClr val="002060"/>
                </a:solidFill>
                <a:latin typeface="Sylfaen" pitchFamily="18" charset="0"/>
              </a:rPr>
              <a:t>თავშესაფრის მაძიებელთა, ლტოლვილთა და ჰუმანიტარული სტატუსის მქონე პირთა შესახებ ზოგადი ინფორმაცია;</a:t>
            </a:r>
          </a:p>
          <a:p>
            <a:pPr algn="just">
              <a:buFont typeface="Wingdings" pitchFamily="2" charset="2"/>
              <a:buChar char="Ø"/>
            </a:pPr>
            <a:r>
              <a:rPr lang="ka-GE" sz="1500" dirty="0" smtClean="0">
                <a:solidFill>
                  <a:srgbClr val="002060"/>
                </a:solidFill>
                <a:latin typeface="Sylfaen" pitchFamily="18" charset="0"/>
              </a:rPr>
              <a:t>საკანონმდებლო რეგულაციები და მათი შესაბამისობა ევროპულ სტანდარტებთან;</a:t>
            </a:r>
          </a:p>
          <a:p>
            <a:pPr algn="just">
              <a:buFont typeface="Wingdings" pitchFamily="2" charset="2"/>
              <a:buChar char="Ø"/>
            </a:pPr>
            <a:r>
              <a:rPr lang="ka-GE" sz="1500" dirty="0" smtClean="0">
                <a:solidFill>
                  <a:srgbClr val="002060"/>
                </a:solidFill>
                <a:latin typeface="Sylfaen" pitchFamily="18" charset="0"/>
              </a:rPr>
              <a:t>თავშესაფრის მაძიებელთა საქართველოს ტერიტორიაზე დაშვება/საზღვრის მონიტორინგი;</a:t>
            </a:r>
          </a:p>
          <a:p>
            <a:pPr algn="just">
              <a:buFont typeface="Wingdings" pitchFamily="2" charset="2"/>
              <a:buChar char="Ø"/>
            </a:pPr>
            <a:r>
              <a:rPr lang="ka-GE" sz="1500" dirty="0" smtClean="0">
                <a:solidFill>
                  <a:srgbClr val="002060"/>
                </a:solidFill>
                <a:latin typeface="Sylfaen" pitchFamily="18" charset="0"/>
              </a:rPr>
              <a:t>საქართველოში ლტოლვილისა და ჰუმანიტარული სტატუსების მინიჭების პროცედურა;</a:t>
            </a:r>
          </a:p>
          <a:p>
            <a:pPr algn="just">
              <a:buFont typeface="Wingdings" pitchFamily="2" charset="2"/>
              <a:buChar char="Ø"/>
            </a:pPr>
            <a:r>
              <a:rPr lang="ka-GE" sz="1500" dirty="0" smtClean="0">
                <a:solidFill>
                  <a:srgbClr val="002060"/>
                </a:solidFill>
                <a:latin typeface="Sylfaen" pitchFamily="18" charset="0"/>
              </a:rPr>
              <a:t>სასამართლოს მონიტორინგი თავშესაფრის მაძიებელთა საქმეების შესწავლის კუთხით;</a:t>
            </a:r>
          </a:p>
          <a:p>
            <a:pPr algn="just">
              <a:buFont typeface="Wingdings" pitchFamily="2" charset="2"/>
              <a:buChar char="Ø"/>
            </a:pPr>
            <a:r>
              <a:rPr lang="ka-GE" sz="1500" dirty="0" smtClean="0">
                <a:solidFill>
                  <a:srgbClr val="002060"/>
                </a:solidFill>
                <a:latin typeface="Sylfaen" pitchFamily="18" charset="0"/>
              </a:rPr>
              <a:t>სასჯელაღსრულებისა და პრობაციის სამინისტროს პენიტენციურ დაწესებულებაში განთავსებულ თავშესაფრის მაძიებელთა, ლტოლვილთა და ჰუმანიტარული სტატუსის მქონე პირთა მდგომარეობის მონიტორინგი;</a:t>
            </a:r>
          </a:p>
          <a:p>
            <a:pPr algn="just">
              <a:buFont typeface="Wingdings" pitchFamily="2" charset="2"/>
              <a:buChar char="Ø"/>
            </a:pPr>
            <a:r>
              <a:rPr lang="ka-GE" sz="1500" dirty="0" smtClean="0">
                <a:solidFill>
                  <a:srgbClr val="002060"/>
                </a:solidFill>
                <a:latin typeface="Sylfaen" pitchFamily="18" charset="0"/>
              </a:rPr>
              <a:t>თავშესაფრის მაძიებელთა მიმღები ცენტრის მონიტორინგი:</a:t>
            </a:r>
          </a:p>
          <a:p>
            <a:pPr algn="just">
              <a:buFont typeface="Wingdings" pitchFamily="2" charset="2"/>
              <a:buChar char="Ø"/>
            </a:pPr>
            <a:r>
              <a:rPr lang="ka-GE" sz="1500" dirty="0" smtClean="0">
                <a:solidFill>
                  <a:srgbClr val="002060"/>
                </a:solidFill>
                <a:latin typeface="Sylfaen" pitchFamily="18" charset="0"/>
              </a:rPr>
              <a:t>დროებითი განთავსების ცენტრის მონიტორინგი;</a:t>
            </a: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30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Font typeface="Wingdings" pitchFamily="2" charset="2"/>
              <a:buChar char="q"/>
            </a:pPr>
            <a:r>
              <a:rPr lang="ka-GE" sz="2200" b="1" dirty="0" smtClean="0">
                <a:solidFill>
                  <a:srgbClr val="002060"/>
                </a:solidFill>
                <a:latin typeface="Sylfaen" pitchFamily="18" charset="0"/>
              </a:rPr>
              <a:t>საერთაშორისო და ეროვნული ინსტრუმენტები:</a:t>
            </a:r>
            <a:endParaRPr lang="ka-GE" sz="1800" b="1"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ადამიანის უფლებათა საყოველთაო დეკლარაცია:</a:t>
            </a:r>
          </a:p>
          <a:p>
            <a:pPr algn="ctr">
              <a:buNone/>
            </a:pPr>
            <a:r>
              <a:rPr lang="ka-GE" sz="2000" dirty="0" smtClean="0"/>
              <a:t>	,,ყველას აქვს უფლება ეძიოს და მიიღოს დევნისგან თავშესაფარი სხვა ქვეყნებში“</a:t>
            </a:r>
            <a:endParaRPr lang="en-US" sz="2000" dirty="0" smtClean="0"/>
          </a:p>
          <a:p>
            <a:pPr algn="just">
              <a:buFont typeface="Wingdings" pitchFamily="2" charset="2"/>
              <a:buChar char="Ø"/>
            </a:pPr>
            <a:r>
              <a:rPr lang="ka-GE" sz="2000" dirty="0" smtClean="0">
                <a:solidFill>
                  <a:srgbClr val="002060"/>
                </a:solidFill>
                <a:latin typeface="Sylfaen" pitchFamily="18" charset="0"/>
              </a:rPr>
              <a:t>გაეროს ,,ლტოლვილთა სტატუსის შესახებ” 1951 წლის კონვენცია და 1967 წლის დამატებითი ოქმი</a:t>
            </a:r>
          </a:p>
          <a:p>
            <a:pPr algn="just">
              <a:buFont typeface="Wingdings" pitchFamily="2" charset="2"/>
              <a:buChar char="Ø"/>
            </a:pPr>
            <a:r>
              <a:rPr lang="ka-GE" sz="2000" dirty="0" smtClean="0">
                <a:solidFill>
                  <a:srgbClr val="002060"/>
                </a:solidFill>
                <a:latin typeface="Sylfaen" pitchFamily="18" charset="0"/>
              </a:rPr>
              <a:t>საქართველოს კონსტიტუცია:</a:t>
            </a:r>
          </a:p>
          <a:p>
            <a:pPr algn="ctr">
              <a:buNone/>
            </a:pPr>
            <a:r>
              <a:rPr lang="ka-GE" sz="2000" dirty="0" smtClean="0"/>
              <a:t>,,საყოველთაოდ აღიარებული საერთაშორისო სამართლის ნორმების შესაბამისად, კანონით დადგენილი წესით, საქართველო თავშესაფარს აძლევს უცხოელ მოქალაქეებსა და მოქალაქეობის არმქონე პირებს“</a:t>
            </a:r>
            <a:endParaRPr lang="en-US" sz="2000" dirty="0" smtClean="0"/>
          </a:p>
          <a:p>
            <a:pPr algn="just">
              <a:buFont typeface="Wingdings" pitchFamily="2" charset="2"/>
              <a:buChar char="Ø"/>
            </a:pPr>
            <a:r>
              <a:rPr lang="ka-GE" sz="2000" dirty="0" smtClean="0">
                <a:solidFill>
                  <a:srgbClr val="002060"/>
                </a:solidFill>
                <a:latin typeface="Sylfaen" pitchFamily="18" charset="0"/>
              </a:rPr>
              <a:t>,,ლტოლვილისა და ჰუმანიტარული სტატუსების შესახებ” საქართველოს კანონი</a:t>
            </a:r>
            <a:endParaRPr lang="ru-RU" sz="2000" dirty="0">
              <a:solidFill>
                <a:srgbClr val="002060"/>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საქართველოში ლტოლვილისა და ჰუმანიტარული სტატუსის მქონე პირთა შესახებ ზოგადი ინფორმაცია</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graphicFrame>
        <p:nvGraphicFramePr>
          <p:cNvPr id="7" name="Chart 6"/>
          <p:cNvGraphicFramePr/>
          <p:nvPr/>
        </p:nvGraphicFramePr>
        <p:xfrm>
          <a:off x="228600" y="2933700"/>
          <a:ext cx="8915400" cy="39243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graphicFrame>
        <p:nvGraphicFramePr>
          <p:cNvPr id="8" name="Content Placeholder 7"/>
          <p:cNvGraphicFramePr>
            <a:graphicFrameLocks noGrp="1"/>
          </p:cNvGraphicFramePr>
          <p:nvPr>
            <p:ph sz="half" idx="2"/>
          </p:nvPr>
        </p:nvGraphicFramePr>
        <p:xfrm>
          <a:off x="0" y="1460500"/>
          <a:ext cx="9144000" cy="5397500"/>
        </p:xfrm>
        <a:graphic>
          <a:graphicData uri="http://schemas.openxmlformats.org/drawingml/2006/chart">
            <c:chart xmlns:c="http://schemas.openxmlformats.org/drawingml/2006/chart" xmlns:r="http://schemas.openxmlformats.org/officeDocument/2006/relationships" r:id="rId3"/>
          </a:graphicData>
        </a:graphic>
      </p:graphicFrame>
      <p:pic>
        <p:nvPicPr>
          <p:cNvPr id="10" name="Picture 9" descr="ombudsman horizontal GEO"/>
          <p:cNvPicPr/>
          <p:nvPr/>
        </p:nvPicPr>
        <p:blipFill>
          <a:blip r:embed="rId4"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graphicFrame>
        <p:nvGraphicFramePr>
          <p:cNvPr id="7" name="Content Placeholder 6"/>
          <p:cNvGraphicFramePr>
            <a:graphicFrameLocks noGrp="1"/>
          </p:cNvGraphicFramePr>
          <p:nvPr>
            <p:ph sz="half" idx="2"/>
          </p:nvPr>
        </p:nvGraphicFramePr>
        <p:xfrm>
          <a:off x="112542" y="1752600"/>
          <a:ext cx="9031458" cy="477480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fontScale="92500" lnSpcReduction="20000"/>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2015 წელს გამოვლენილი დადებითი ტენდენციები:</a:t>
            </a: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b="1" dirty="0" smtClean="0">
                <a:solidFill>
                  <a:srgbClr val="002060"/>
                </a:solidFill>
                <a:latin typeface="Sylfaen" pitchFamily="18" charset="0"/>
              </a:rPr>
              <a:t>საკანონმდებლო ცვლილებები</a:t>
            </a:r>
            <a:r>
              <a:rPr lang="ka-GE" sz="2000" dirty="0" smtClean="0">
                <a:solidFill>
                  <a:srgbClr val="002060"/>
                </a:solidFill>
                <a:latin typeface="Sylfaen" pitchFamily="18" charset="0"/>
              </a:rPr>
              <a:t>;</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q"/>
            </a:pPr>
            <a:r>
              <a:rPr lang="ka-GE" sz="2000" dirty="0" smtClean="0">
                <a:solidFill>
                  <a:srgbClr val="002060"/>
                </a:solidFill>
                <a:latin typeface="Sylfaen" pitchFamily="18" charset="0"/>
              </a:rPr>
              <a:t>ანგარიშში </a:t>
            </a:r>
            <a:r>
              <a:rPr lang="ka-GE" sz="2000" dirty="0" smtClean="0">
                <a:solidFill>
                  <a:srgbClr val="002060"/>
                </a:solidFill>
                <a:latin typeface="Sylfaen" pitchFamily="18" charset="0"/>
              </a:rPr>
              <a:t>განხილული საკანონმდებლო ცვლილებები</a:t>
            </a:r>
            <a:r>
              <a:rPr lang="ka-GE" sz="2000" b="1" dirty="0" smtClean="0">
                <a:solidFill>
                  <a:srgbClr val="002060"/>
                </a:solidFill>
                <a:latin typeface="Sylfaen" pitchFamily="18" charset="0"/>
              </a:rPr>
              <a:t>:</a:t>
            </a:r>
          </a:p>
          <a:p>
            <a:pPr algn="just">
              <a:buFont typeface="Wingdings" pitchFamily="2" charset="2"/>
              <a:buChar char="q"/>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საქართველოს სისხლის სამართლის კოდექსი</a:t>
            </a:r>
          </a:p>
          <a:p>
            <a:pPr algn="just">
              <a:buFont typeface="Wingdings" pitchFamily="2" charset="2"/>
              <a:buChar char="§"/>
            </a:pPr>
            <a:r>
              <a:rPr lang="ka-GE" sz="2000" dirty="0" smtClean="0"/>
              <a:t>322</a:t>
            </a:r>
            <a:r>
              <a:rPr lang="ka-GE" sz="2000" baseline="30000" dirty="0" smtClean="0"/>
              <a:t>1 </a:t>
            </a:r>
            <a:r>
              <a:rPr lang="ka-GE" sz="2000" dirty="0" smtClean="0"/>
              <a:t>344,362 მუხლები </a:t>
            </a:r>
          </a:p>
          <a:p>
            <a:pPr algn="just">
              <a:buFont typeface="Wingdings" pitchFamily="2" charset="2"/>
              <a:buChar char="Ø"/>
            </a:pPr>
            <a:r>
              <a:rPr lang="ka-GE" sz="2000" dirty="0" smtClean="0">
                <a:solidFill>
                  <a:srgbClr val="002060"/>
                </a:solidFill>
                <a:latin typeface="Sylfaen" pitchFamily="18" charset="0"/>
              </a:rPr>
              <a:t>საქართველოს ადმინისტრაციულ საპროცესო კოდექსი</a:t>
            </a:r>
          </a:p>
          <a:p>
            <a:pPr algn="just">
              <a:buFont typeface="Wingdings" pitchFamily="2" charset="2"/>
              <a:buChar char="§"/>
            </a:pPr>
            <a:r>
              <a:rPr lang="ka-GE" sz="2000" dirty="0" smtClean="0"/>
              <a:t>21</a:t>
            </a:r>
            <a:r>
              <a:rPr lang="ka-GE" sz="2000" baseline="30000" dirty="0" smtClean="0"/>
              <a:t>24 </a:t>
            </a:r>
            <a:r>
              <a:rPr lang="ka-GE" sz="2000" dirty="0" smtClean="0"/>
              <a:t> და 21</a:t>
            </a:r>
            <a:r>
              <a:rPr lang="ka-GE" sz="2000" baseline="30000" dirty="0" smtClean="0"/>
              <a:t>25 </a:t>
            </a:r>
            <a:r>
              <a:rPr lang="ka-GE" sz="2000" dirty="0" smtClean="0"/>
              <a:t>მუხლები</a:t>
            </a:r>
          </a:p>
          <a:p>
            <a:pPr algn="just">
              <a:buFont typeface="Wingdings" pitchFamily="2" charset="2"/>
              <a:buChar char="Ø"/>
            </a:pPr>
            <a:r>
              <a:rPr lang="ka-GE" sz="2000" dirty="0" smtClean="0">
                <a:solidFill>
                  <a:srgbClr val="002060"/>
                </a:solidFill>
                <a:latin typeface="Sylfaen" pitchFamily="18" charset="0"/>
              </a:rPr>
              <a:t>ლტოლვილისა და ჰუმანიტარული სტატუსების შესახებ საქართველოს კანონი</a:t>
            </a:r>
          </a:p>
          <a:p>
            <a:pPr algn="just">
              <a:buFont typeface="Wingdings" pitchFamily="2" charset="2"/>
              <a:buChar char="§"/>
            </a:pPr>
            <a:r>
              <a:rPr lang="ka-GE" sz="2000" dirty="0" smtClean="0"/>
              <a:t>10,12,14–ე მუხლები</a:t>
            </a:r>
          </a:p>
          <a:p>
            <a:pPr algn="just">
              <a:buFont typeface="Wingdings" pitchFamily="2" charset="2"/>
              <a:buChar char="Ø"/>
            </a:pPr>
            <a:r>
              <a:rPr lang="ka-GE" sz="2000" dirty="0" smtClean="0">
                <a:solidFill>
                  <a:srgbClr val="002060"/>
                </a:solidFill>
                <a:latin typeface="Sylfaen" pitchFamily="18" charset="0"/>
              </a:rPr>
              <a:t>იურიდიული დახმარების შესახებ კანონი</a:t>
            </a:r>
          </a:p>
          <a:p>
            <a:pPr algn="just">
              <a:buFont typeface="Wingdings" pitchFamily="2" charset="2"/>
              <a:buChar char="§"/>
            </a:pPr>
            <a:r>
              <a:rPr lang="ka-GE" sz="2000" dirty="0" smtClean="0"/>
              <a:t>4–ე მუხლი </a:t>
            </a: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772"/>
            <a:ext cx="8382000" cy="1219200"/>
          </a:xfrm>
        </p:spPr>
        <p:txBody>
          <a:bodyPr>
            <a:normAutofit/>
          </a:bodyPr>
          <a:lstStyle/>
          <a:p>
            <a:pPr algn="r"/>
            <a:r>
              <a:rPr lang="ka-GE" sz="2400" dirty="0">
                <a:solidFill>
                  <a:schemeClr val="accent1">
                    <a:lumMod val="50000"/>
                  </a:schemeClr>
                </a:solidFill>
                <a:latin typeface="Sylfaen" pitchFamily="18" charset="0"/>
              </a:rPr>
              <a:t>საქართველოს სახალხო დამცველი</a:t>
            </a:r>
            <a:br>
              <a:rPr lang="ka-GE" sz="2400" dirty="0">
                <a:solidFill>
                  <a:schemeClr val="accent1">
                    <a:lumMod val="50000"/>
                  </a:schemeClr>
                </a:solidFill>
                <a:latin typeface="Sylfaen" pitchFamily="18" charset="0"/>
              </a:rPr>
            </a:br>
            <a:r>
              <a:rPr lang="en-US" sz="2400" dirty="0" smtClean="0">
                <a:solidFill>
                  <a:schemeClr val="accent1">
                    <a:lumMod val="50000"/>
                  </a:schemeClr>
                </a:solidFill>
                <a:latin typeface="Sylfaen" pitchFamily="18" charset="0"/>
              </a:rPr>
              <a:t>Public Defender of Georgia </a:t>
            </a:r>
            <a:endParaRPr lang="ru-RU" sz="2400" dirty="0">
              <a:solidFill>
                <a:schemeClr val="accent1">
                  <a:lumMod val="50000"/>
                </a:schemeClr>
              </a:solidFill>
            </a:endParaRPr>
          </a:p>
        </p:txBody>
      </p:sp>
      <p:sp>
        <p:nvSpPr>
          <p:cNvPr id="3" name="Text Placeholder 2"/>
          <p:cNvSpPr>
            <a:spLocks noGrp="1"/>
          </p:cNvSpPr>
          <p:nvPr>
            <p:ph type="body" idx="1"/>
          </p:nvPr>
        </p:nvSpPr>
        <p:spPr>
          <a:xfrm>
            <a:off x="381000" y="2244970"/>
            <a:ext cx="4041648" cy="339383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ru-RU" dirty="0"/>
          </a:p>
        </p:txBody>
      </p:sp>
      <p:sp>
        <p:nvSpPr>
          <p:cNvPr id="6" name="Content Placeholder 5"/>
          <p:cNvSpPr>
            <a:spLocks noGrp="1"/>
          </p:cNvSpPr>
          <p:nvPr>
            <p:ph sz="half" idx="2"/>
          </p:nvPr>
        </p:nvSpPr>
        <p:spPr>
          <a:xfrm>
            <a:off x="428596" y="1461264"/>
            <a:ext cx="8286808" cy="4787136"/>
          </a:xfrm>
        </p:spPr>
        <p:txBody>
          <a:bodyPr>
            <a:normAutofit/>
          </a:bodyPr>
          <a:lstStyle/>
          <a:p>
            <a:pPr algn="just">
              <a:buNone/>
            </a:pPr>
            <a:r>
              <a:rPr lang="ka-GE" sz="1400" dirty="0" smtClean="0">
                <a:solidFill>
                  <a:schemeClr val="accent1">
                    <a:lumMod val="50000"/>
                  </a:schemeClr>
                </a:solidFill>
                <a:latin typeface="Sylfaen" pitchFamily="18" charset="0"/>
              </a:rPr>
              <a:t>	</a:t>
            </a:r>
          </a:p>
          <a:p>
            <a:pPr algn="just">
              <a:buNone/>
            </a:pPr>
            <a:endParaRPr lang="ka-GE" sz="1500" dirty="0" smtClean="0">
              <a:solidFill>
                <a:srgbClr val="002060"/>
              </a:solidFill>
              <a:latin typeface="Sylfaen" pitchFamily="18" charset="0"/>
            </a:endParaRPr>
          </a:p>
          <a:p>
            <a:pPr algn="just">
              <a:buFont typeface="Wingdings" pitchFamily="2" charset="2"/>
              <a:buChar char="q"/>
            </a:pPr>
            <a:r>
              <a:rPr lang="ka-GE" sz="2000" b="1" dirty="0" smtClean="0">
                <a:solidFill>
                  <a:srgbClr val="002060"/>
                </a:solidFill>
                <a:latin typeface="Sylfaen" pitchFamily="18" charset="0"/>
              </a:rPr>
              <a:t>2015 წელს გამოვლენილი დადებითი ტენდენციები:</a:t>
            </a:r>
          </a:p>
          <a:p>
            <a:pPr algn="just">
              <a:buNone/>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სახელმწიფო საზღვარზე თავშესაფრის პროცედურაზე ხელმისაწვდომობის </a:t>
            </a:r>
            <a:r>
              <a:rPr lang="ka-GE" sz="2000" dirty="0" smtClean="0">
                <a:solidFill>
                  <a:srgbClr val="002060"/>
                </a:solidFill>
                <a:latin typeface="Sylfaen" pitchFamily="18" charset="0"/>
              </a:rPr>
              <a:t>გაზრდა:</a:t>
            </a:r>
          </a:p>
          <a:p>
            <a:pPr algn="ctr">
              <a:buNone/>
            </a:pPr>
            <a:endParaRPr lang="ka-GE" sz="2000" dirty="0" smtClean="0">
              <a:solidFill>
                <a:srgbClr val="002060"/>
              </a:solidFill>
              <a:latin typeface="Sylfaen" pitchFamily="18" charset="0"/>
            </a:endParaRPr>
          </a:p>
          <a:p>
            <a:pPr algn="ctr">
              <a:buNone/>
            </a:pPr>
            <a:r>
              <a:rPr lang="ka-GE" sz="2000" dirty="0" smtClean="0">
                <a:solidFill>
                  <a:srgbClr val="002060"/>
                </a:solidFill>
                <a:latin typeface="Sylfaen" pitchFamily="18" charset="0"/>
              </a:rPr>
              <a:t>,,საქართველოს </a:t>
            </a:r>
            <a:r>
              <a:rPr lang="ka-GE" sz="2000" dirty="0" smtClean="0">
                <a:solidFill>
                  <a:srgbClr val="002060"/>
                </a:solidFill>
                <a:latin typeface="Sylfaen" pitchFamily="18" charset="0"/>
              </a:rPr>
              <a:t>შინაგან საქმეთა და ოკუპირებული ტერიტორიებიდან იძულებით გადაადგილებულ პირთა, </a:t>
            </a:r>
            <a:r>
              <a:rPr lang="ka-GE" sz="2000" dirty="0" smtClean="0">
                <a:solidFill>
                  <a:srgbClr val="002060"/>
                </a:solidFill>
                <a:latin typeface="Sylfaen" pitchFamily="18" charset="0"/>
              </a:rPr>
              <a:t>გან სახლებისა </a:t>
            </a:r>
            <a:r>
              <a:rPr lang="ka-GE" sz="2000" dirty="0" smtClean="0">
                <a:solidFill>
                  <a:srgbClr val="002060"/>
                </a:solidFill>
                <a:latin typeface="Sylfaen" pitchFamily="18" charset="0"/>
              </a:rPr>
              <a:t>და ლტოლვილთა მინისტრების ერთობლივი ბრძანება N1033–N2975</a:t>
            </a:r>
          </a:p>
          <a:p>
            <a:pPr algn="ctr">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Ø"/>
            </a:pPr>
            <a:r>
              <a:rPr lang="ka-GE" sz="2000" dirty="0" smtClean="0">
                <a:solidFill>
                  <a:srgbClr val="002060"/>
                </a:solidFill>
                <a:latin typeface="Sylfaen" pitchFamily="18" charset="0"/>
              </a:rPr>
              <a:t>ლტოლვილისა </a:t>
            </a:r>
            <a:r>
              <a:rPr lang="ka-GE" sz="2000" dirty="0" smtClean="0">
                <a:solidFill>
                  <a:srgbClr val="002060"/>
                </a:solidFill>
                <a:latin typeface="Sylfaen" pitchFamily="18" charset="0"/>
              </a:rPr>
              <a:t>და ჰუმანიტარული სტატუსების მინიჭების მაჩვენებლის </a:t>
            </a:r>
            <a:r>
              <a:rPr lang="ka-GE" sz="2000" dirty="0" smtClean="0">
                <a:solidFill>
                  <a:srgbClr val="002060"/>
                </a:solidFill>
                <a:latin typeface="Sylfaen" pitchFamily="18" charset="0"/>
              </a:rPr>
              <a:t>გაზრდა და პროცედურის გაუმჯობესების მიზნით ახალი სტუქტურული ქვედანაყოფების შექმნა</a:t>
            </a:r>
            <a:endParaRPr lang="ka-GE" sz="2000" dirty="0" smtClean="0">
              <a:solidFill>
                <a:srgbClr val="002060"/>
              </a:solidFill>
              <a:latin typeface="Sylfaen" pitchFamily="18" charset="0"/>
            </a:endParaRPr>
          </a:p>
          <a:p>
            <a:pPr algn="just">
              <a:buFont typeface="Wingdings" pitchFamily="2" charset="2"/>
              <a:buChar char="Ø"/>
            </a:pPr>
            <a:endParaRPr lang="ka-GE" sz="2000" dirty="0" smtClean="0">
              <a:solidFill>
                <a:srgbClr val="002060"/>
              </a:solidFill>
              <a:latin typeface="Sylfaen" pitchFamily="18" charset="0"/>
            </a:endParaRPr>
          </a:p>
          <a:p>
            <a:pPr algn="just">
              <a:buFont typeface="Wingdings" pitchFamily="2" charset="2"/>
              <a:buChar char="v"/>
            </a:pPr>
            <a:endParaRPr lang="ka-GE" sz="20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q"/>
            </a:pPr>
            <a:endParaRPr lang="ka-GE" sz="1500" dirty="0" smtClean="0">
              <a:solidFill>
                <a:srgbClr val="002060"/>
              </a:solidFill>
              <a:latin typeface="Sylfaen" pitchFamily="18" charset="0"/>
            </a:endParaRPr>
          </a:p>
          <a:p>
            <a:pPr algn="just">
              <a:buFont typeface="Wingdings" pitchFamily="2" charset="2"/>
              <a:buChar char="Ø"/>
            </a:pPr>
            <a:endParaRPr lang="ka-GE" sz="1500" dirty="0" smtClean="0">
              <a:solidFill>
                <a:srgbClr val="002060"/>
              </a:solidFill>
              <a:latin typeface="Sylfaen" pitchFamily="18" charset="0"/>
            </a:endParaRPr>
          </a:p>
          <a:p>
            <a:pPr algn="just">
              <a:buNone/>
            </a:pPr>
            <a:endParaRPr lang="ru-RU" sz="1400" dirty="0">
              <a:solidFill>
                <a:schemeClr val="accent1">
                  <a:lumMod val="50000"/>
                </a:schemeClr>
              </a:solidFill>
              <a:latin typeface="Sylfaen" pitchFamily="18" charset="0"/>
            </a:endParaRPr>
          </a:p>
        </p:txBody>
      </p:sp>
      <p:pic>
        <p:nvPicPr>
          <p:cNvPr id="10" name="Picture 9" descr="ombudsman horizontal GEO"/>
          <p:cNvPicPr/>
          <p:nvPr/>
        </p:nvPicPr>
        <p:blipFill>
          <a:blip r:embed="rId3" cstate="print"/>
          <a:srcRect/>
          <a:stretch>
            <a:fillRect/>
          </a:stretch>
        </p:blipFill>
        <p:spPr bwMode="auto">
          <a:xfrm>
            <a:off x="304800" y="381000"/>
            <a:ext cx="1762125" cy="933450"/>
          </a:xfrm>
          <a:prstGeom prst="rect">
            <a:avLst/>
          </a:prstGeom>
          <a:noFill/>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1466</TotalTime>
  <Words>551</Words>
  <Application>Microsoft Office PowerPoint</Application>
  <PresentationFormat>On-screen Show (4:3)</PresentationFormat>
  <Paragraphs>654</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lpstr>საქართველოს სახალხო დამცველი Public Defender of Georgia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tbatsikadze</dc:creator>
  <cp:lastModifiedBy>tpapuashvili</cp:lastModifiedBy>
  <cp:revision>176</cp:revision>
  <dcterms:created xsi:type="dcterms:W3CDTF">2014-05-27T22:43:54Z</dcterms:created>
  <dcterms:modified xsi:type="dcterms:W3CDTF">2015-12-06T19:24:57Z</dcterms:modified>
</cp:coreProperties>
</file>