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29"/>
  </p:notesMasterIdLst>
  <p:handoutMasterIdLst>
    <p:handoutMasterId r:id="rId30"/>
  </p:handoutMasterIdLst>
  <p:sldIdLst>
    <p:sldId id="256" r:id="rId2"/>
    <p:sldId id="384" r:id="rId3"/>
    <p:sldId id="325" r:id="rId4"/>
    <p:sldId id="379" r:id="rId5"/>
    <p:sldId id="352" r:id="rId6"/>
    <p:sldId id="328" r:id="rId7"/>
    <p:sldId id="377" r:id="rId8"/>
    <p:sldId id="323" r:id="rId9"/>
    <p:sldId id="380" r:id="rId10"/>
    <p:sldId id="381" r:id="rId11"/>
    <p:sldId id="382" r:id="rId12"/>
    <p:sldId id="383" r:id="rId13"/>
    <p:sldId id="362" r:id="rId14"/>
    <p:sldId id="385" r:id="rId15"/>
    <p:sldId id="386" r:id="rId16"/>
    <p:sldId id="387" r:id="rId17"/>
    <p:sldId id="378" r:id="rId18"/>
    <p:sldId id="371" r:id="rId19"/>
    <p:sldId id="353" r:id="rId20"/>
    <p:sldId id="372" r:id="rId21"/>
    <p:sldId id="374" r:id="rId22"/>
    <p:sldId id="373" r:id="rId23"/>
    <p:sldId id="344" r:id="rId24"/>
    <p:sldId id="350" r:id="rId25"/>
    <p:sldId id="349" r:id="rId26"/>
    <p:sldId id="336" r:id="rId27"/>
    <p:sldId id="389" r:id="rId28"/>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e skhiladze" initials="e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2" autoAdjust="0"/>
    <p:restoredTop sz="94624" autoAdjust="0"/>
  </p:normalViewPr>
  <p:slideViewPr>
    <p:cSldViewPr snapToGrid="0">
      <p:cViewPr varScale="1">
        <p:scale>
          <a:sx n="74" d="100"/>
          <a:sy n="74" d="100"/>
        </p:scale>
        <p:origin x="492" y="60"/>
      </p:cViewPr>
      <p:guideLst>
        <p:guide orient="horz" pos="2160"/>
        <p:guide pos="3840"/>
      </p:guideLst>
    </p:cSldViewPr>
  </p:slideViewPr>
  <p:outlineViewPr>
    <p:cViewPr>
      <p:scale>
        <a:sx n="33" d="100"/>
        <a:sy n="33" d="100"/>
      </p:scale>
      <p:origin x="0" y="459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rusetski.OMBUDSMAN.000\Desktop\sopo2\2018\&#4324;&#4308;&#4315;&#4312;&#4330;&#4312;&#4307;&#4312;&#4321;%20&#4318;&#4320;&#4308;&#4310;&#4308;&#4316;&#4322;&#4304;&#4330;&#4312;&#4304;\&#4324;&#4308;&#4315;&#4312;&#4330;&#4312;&#4307;&#4312;&#4321;%20&#4329;&#4304;&#4320;&#4322;&#4308;&#4305;&#4312;&#4321;%20&#4312;&#4316;&#4324;&#4317;&#4320;&#4315;&#4304;&#4330;&#4312;&#430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alobzhanidze.OMBUDSMAN.000\Desktop\Femicide%202019\statistics%202014-2018%20ENG.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rgbClr val="002060"/>
                </a:solidFill>
                <a:latin typeface="+mn-lt"/>
                <a:ea typeface="+mn-ea"/>
                <a:cs typeface="+mn-cs"/>
              </a:defRPr>
            </a:pPr>
            <a:r>
              <a:rPr lang="en-US" b="1">
                <a:solidFill>
                  <a:srgbClr val="002060"/>
                </a:solidFill>
              </a:rPr>
              <a:t>Statistics of killing and attempted killing of women (2014-2018 data)</a:t>
            </a:r>
          </a:p>
        </c:rich>
      </c:tx>
      <c:overlay val="0"/>
      <c:spPr>
        <a:noFill/>
        <a:ln>
          <a:noFill/>
        </a:ln>
        <a:effectLst/>
      </c:spPr>
      <c:txPr>
        <a:bodyPr rot="0" spcFirstLastPara="1" vertOverflow="ellipsis" vert="horz" wrap="square" anchor="ctr" anchorCtr="1"/>
        <a:lstStyle/>
        <a:p>
          <a:pPr>
            <a:defRPr sz="1920" b="1" i="0" u="none" strike="noStrike" kern="1200" spc="0" baseline="0">
              <a:solidFill>
                <a:srgbClr val="002060"/>
              </a:solidFill>
              <a:latin typeface="+mn-lt"/>
              <a:ea typeface="+mn-ea"/>
              <a:cs typeface="+mn-cs"/>
            </a:defRPr>
          </a:pPr>
          <a:endParaRPr lang="en-US"/>
        </a:p>
      </c:txPr>
    </c:title>
    <c:autoTitleDeleted val="0"/>
    <c:plotArea>
      <c:layout/>
      <c:barChart>
        <c:barDir val="bar"/>
        <c:grouping val="clustered"/>
        <c:varyColors val="0"/>
        <c:ser>
          <c:idx val="0"/>
          <c:order val="0"/>
          <c:tx>
            <c:strRef>
              <c:f>'[statistics 2014-2018 ENG.xlsx]გაერთიანებული'!$A$3</c:f>
              <c:strCache>
                <c:ptCount val="1"/>
                <c:pt idx="0">
                  <c:v>Domestic violence</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ENG.xlsx]გაერთიანებული'!$B$2:$C$2</c:f>
              <c:strCache>
                <c:ptCount val="2"/>
                <c:pt idx="0">
                  <c:v>Attempted killing of woman  69</c:v>
                </c:pt>
                <c:pt idx="1">
                  <c:v>Killing of woman 135 </c:v>
                </c:pt>
              </c:strCache>
            </c:strRef>
          </c:cat>
          <c:val>
            <c:numRef>
              <c:f>'[statistics 2014-2018 ENG.xlsx]გაერთიანებული'!$B$3:$C$3</c:f>
              <c:numCache>
                <c:formatCode>General</c:formatCode>
                <c:ptCount val="2"/>
                <c:pt idx="0">
                  <c:v>46</c:v>
                </c:pt>
                <c:pt idx="1">
                  <c:v>64</c:v>
                </c:pt>
              </c:numCache>
            </c:numRef>
          </c:val>
          <c:extLst>
            <c:ext xmlns:c16="http://schemas.microsoft.com/office/drawing/2014/chart" uri="{C3380CC4-5D6E-409C-BE32-E72D297353CC}">
              <c16:uniqueId val="{00000000-7D39-42A7-8A49-5C5E45CE6F35}"/>
            </c:ext>
          </c:extLst>
        </c:ser>
        <c:ser>
          <c:idx val="1"/>
          <c:order val="1"/>
          <c:tx>
            <c:strRef>
              <c:f>'[statistics 2014-2018 ENG.xlsx]გაერთიანებული'!$A$4</c:f>
              <c:strCache>
                <c:ptCount val="1"/>
                <c:pt idx="0">
                  <c:v>Other motive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ENG.xlsx]გაერთიანებული'!$B$2:$C$2</c:f>
              <c:strCache>
                <c:ptCount val="2"/>
                <c:pt idx="0">
                  <c:v>Attempted killing of woman  69</c:v>
                </c:pt>
                <c:pt idx="1">
                  <c:v>Killing of woman 135 </c:v>
                </c:pt>
              </c:strCache>
            </c:strRef>
          </c:cat>
          <c:val>
            <c:numRef>
              <c:f>'[statistics 2014-2018 ENG.xlsx]გაერთიანებული'!$B$4:$C$4</c:f>
              <c:numCache>
                <c:formatCode>General</c:formatCode>
                <c:ptCount val="2"/>
                <c:pt idx="0">
                  <c:v>23</c:v>
                </c:pt>
                <c:pt idx="1">
                  <c:v>71</c:v>
                </c:pt>
              </c:numCache>
            </c:numRef>
          </c:val>
          <c:extLst>
            <c:ext xmlns:c16="http://schemas.microsoft.com/office/drawing/2014/chart" uri="{C3380CC4-5D6E-409C-BE32-E72D297353CC}">
              <c16:uniqueId val="{00000001-7D39-42A7-8A49-5C5E45CE6F35}"/>
            </c:ext>
          </c:extLst>
        </c:ser>
        <c:dLbls>
          <c:dLblPos val="inEnd"/>
          <c:showLegendKey val="0"/>
          <c:showVal val="1"/>
          <c:showCatName val="0"/>
          <c:showSerName val="0"/>
          <c:showPercent val="0"/>
          <c:showBubbleSize val="0"/>
        </c:dLbls>
        <c:gapWidth val="182"/>
        <c:axId val="220618080"/>
        <c:axId val="220618640"/>
      </c:barChart>
      <c:catAx>
        <c:axId val="2206180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0618640"/>
        <c:crosses val="autoZero"/>
        <c:auto val="1"/>
        <c:lblAlgn val="ctr"/>
        <c:lblOffset val="100"/>
        <c:noMultiLvlLbl val="0"/>
      </c:catAx>
      <c:valAx>
        <c:axId val="2206186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20618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State of a perpetrator while commiting a crime</a:t>
            </a:r>
          </a:p>
        </c:rich>
      </c:tx>
      <c:layout>
        <c:manualLayout>
          <c:xMode val="edge"/>
          <c:yMode val="edge"/>
          <c:x val="0.1250971128608924"/>
          <c:y val="3.9800995024875621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ENG.xlsx]მდგომარეობა'!$B$4:$B$5</c:f>
              <c:strCache>
                <c:ptCount val="2"/>
                <c:pt idx="0">
                  <c:v>Drunk</c:v>
                </c:pt>
                <c:pt idx="1">
                  <c:v>Some of perpetrators were sober, other perpetrators' state is unidentified</c:v>
                </c:pt>
              </c:strCache>
            </c:strRef>
          </c:cat>
          <c:val>
            <c:numRef>
              <c:f>'[statistics 2014-2018 ENG.xlsx]მდგომარეობა'!$C$4:$C$5</c:f>
              <c:numCache>
                <c:formatCode>General</c:formatCode>
                <c:ptCount val="2"/>
                <c:pt idx="0">
                  <c:v>19</c:v>
                </c:pt>
                <c:pt idx="1">
                  <c:v>27</c:v>
                </c:pt>
              </c:numCache>
            </c:numRef>
          </c:val>
          <c:extLst>
            <c:ext xmlns:c16="http://schemas.microsoft.com/office/drawing/2014/chart" uri="{C3380CC4-5D6E-409C-BE32-E72D297353CC}">
              <c16:uniqueId val="{00000000-E1B3-4E6E-885A-067AFA3DD0A4}"/>
            </c:ext>
          </c:extLst>
        </c:ser>
        <c:dLbls>
          <c:dLblPos val="ctr"/>
          <c:showLegendKey val="0"/>
          <c:showVal val="1"/>
          <c:showCatName val="0"/>
          <c:showSerName val="0"/>
          <c:showPercent val="0"/>
          <c:showBubbleSize val="0"/>
        </c:dLbls>
        <c:gapWidth val="150"/>
        <c:overlap val="100"/>
        <c:axId val="170554672"/>
        <c:axId val="170555232"/>
      </c:barChart>
      <c:catAx>
        <c:axId val="1705546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0555232"/>
        <c:crosses val="autoZero"/>
        <c:auto val="1"/>
        <c:lblAlgn val="ctr"/>
        <c:lblOffset val="100"/>
        <c:noMultiLvlLbl val="0"/>
      </c:catAx>
      <c:valAx>
        <c:axId val="1705552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0554672"/>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Criminal record </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ENG.xlsx]ნასამართლეობა და სასჯელი'!$B$3:$B$6</c:f>
              <c:strCache>
                <c:ptCount val="4"/>
                <c:pt idx="0">
                  <c:v>Commited a crime for the first time</c:v>
                </c:pt>
                <c:pt idx="1">
                  <c:v>Conviction was expunged</c:v>
                </c:pt>
                <c:pt idx="2">
                  <c:v>Conviction was valid</c:v>
                </c:pt>
                <c:pt idx="3">
                  <c:v>Information is unclear</c:v>
                </c:pt>
              </c:strCache>
            </c:strRef>
          </c:cat>
          <c:val>
            <c:numRef>
              <c:f>'[statistics 2014-2018 ENG.xlsx]ნასამართლეობა და სასჯელი'!$C$3:$C$6</c:f>
              <c:numCache>
                <c:formatCode>General</c:formatCode>
                <c:ptCount val="4"/>
                <c:pt idx="0">
                  <c:v>19</c:v>
                </c:pt>
                <c:pt idx="1">
                  <c:v>5</c:v>
                </c:pt>
                <c:pt idx="2">
                  <c:v>14</c:v>
                </c:pt>
                <c:pt idx="3">
                  <c:v>6</c:v>
                </c:pt>
              </c:numCache>
            </c:numRef>
          </c:val>
          <c:extLst>
            <c:ext xmlns:c16="http://schemas.microsoft.com/office/drawing/2014/chart" uri="{C3380CC4-5D6E-409C-BE32-E72D297353CC}">
              <c16:uniqueId val="{00000000-9C6C-42B4-998F-838D784234A3}"/>
            </c:ext>
          </c:extLst>
        </c:ser>
        <c:dLbls>
          <c:dLblPos val="ctr"/>
          <c:showLegendKey val="0"/>
          <c:showVal val="1"/>
          <c:showCatName val="0"/>
          <c:showSerName val="0"/>
          <c:showPercent val="0"/>
          <c:showBubbleSize val="0"/>
        </c:dLbls>
        <c:gapWidth val="150"/>
        <c:overlap val="100"/>
        <c:axId val="171117344"/>
        <c:axId val="171119024"/>
      </c:barChart>
      <c:catAx>
        <c:axId val="171117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1119024"/>
        <c:crosses val="autoZero"/>
        <c:auto val="1"/>
        <c:lblAlgn val="ctr"/>
        <c:lblOffset val="100"/>
        <c:noMultiLvlLbl val="0"/>
      </c:catAx>
      <c:valAx>
        <c:axId val="1711190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111734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Punishment</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ENG.xlsx]ნასამართლეობა და სასჯელი'!$F$4:$F$5</c:f>
              <c:strCache>
                <c:ptCount val="2"/>
                <c:pt idx="0">
                  <c:v>Maximum - life imprisonment (2017)</c:v>
                </c:pt>
                <c:pt idx="1">
                  <c:v>Minimum - imprisonment for 2 years (2018) </c:v>
                </c:pt>
              </c:strCache>
            </c:strRef>
          </c:cat>
          <c:val>
            <c:numRef>
              <c:f>'[statistics 2014-2018 ENG.xlsx]ნასამართლეობა და სასჯელი'!$G$4:$G$5</c:f>
              <c:numCache>
                <c:formatCode>General</c:formatCode>
                <c:ptCount val="2"/>
                <c:pt idx="0">
                  <c:v>3</c:v>
                </c:pt>
                <c:pt idx="1">
                  <c:v>1</c:v>
                </c:pt>
              </c:numCache>
            </c:numRef>
          </c:val>
          <c:extLst>
            <c:ext xmlns:c16="http://schemas.microsoft.com/office/drawing/2014/chart" uri="{C3380CC4-5D6E-409C-BE32-E72D297353CC}">
              <c16:uniqueId val="{00000000-F16E-4D42-915F-8166E965FF3A}"/>
            </c:ext>
          </c:extLst>
        </c:ser>
        <c:dLbls>
          <c:dLblPos val="ctr"/>
          <c:showLegendKey val="0"/>
          <c:showVal val="1"/>
          <c:showCatName val="0"/>
          <c:showSerName val="0"/>
          <c:showPercent val="0"/>
          <c:showBubbleSize val="0"/>
        </c:dLbls>
        <c:gapWidth val="150"/>
        <c:overlap val="100"/>
        <c:axId val="171484704"/>
        <c:axId val="300502832"/>
      </c:barChart>
      <c:catAx>
        <c:axId val="1714847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300502832"/>
        <c:crosses val="autoZero"/>
        <c:auto val="1"/>
        <c:lblAlgn val="ctr"/>
        <c:lblOffset val="100"/>
        <c:noMultiLvlLbl val="0"/>
      </c:catAx>
      <c:valAx>
        <c:axId val="3005028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148470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Education </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ENG.xlsx]განათლება'!$B$3:$B$9</c:f>
              <c:strCache>
                <c:ptCount val="7"/>
                <c:pt idx="0">
                  <c:v>Secondary education </c:v>
                </c:pt>
                <c:pt idx="1">
                  <c:v>incomplete secondary </c:v>
                </c:pt>
                <c:pt idx="2">
                  <c:v>High education </c:v>
                </c:pt>
                <c:pt idx="3">
                  <c:v>Incomplete high education </c:v>
                </c:pt>
                <c:pt idx="4">
                  <c:v>Not clear</c:v>
                </c:pt>
                <c:pt idx="5">
                  <c:v>Technical education </c:v>
                </c:pt>
                <c:pt idx="6">
                  <c:v>Without education </c:v>
                </c:pt>
              </c:strCache>
            </c:strRef>
          </c:cat>
          <c:val>
            <c:numRef>
              <c:f>'[statistics 2014-2018 ENG.xlsx]განათლება'!$C$3:$C$9</c:f>
              <c:numCache>
                <c:formatCode>General</c:formatCode>
                <c:ptCount val="7"/>
                <c:pt idx="0">
                  <c:v>33</c:v>
                </c:pt>
                <c:pt idx="1">
                  <c:v>2</c:v>
                </c:pt>
                <c:pt idx="2">
                  <c:v>5</c:v>
                </c:pt>
                <c:pt idx="3">
                  <c:v>1</c:v>
                </c:pt>
                <c:pt idx="4">
                  <c:v>2</c:v>
                </c:pt>
                <c:pt idx="5">
                  <c:v>2</c:v>
                </c:pt>
                <c:pt idx="6">
                  <c:v>1</c:v>
                </c:pt>
              </c:numCache>
            </c:numRef>
          </c:val>
          <c:extLst>
            <c:ext xmlns:c16="http://schemas.microsoft.com/office/drawing/2014/chart" uri="{C3380CC4-5D6E-409C-BE32-E72D297353CC}">
              <c16:uniqueId val="{00000000-3D30-428A-9A40-3572A6D6F094}"/>
            </c:ext>
          </c:extLst>
        </c:ser>
        <c:dLbls>
          <c:dLblPos val="ctr"/>
          <c:showLegendKey val="0"/>
          <c:showVal val="1"/>
          <c:showCatName val="0"/>
          <c:showSerName val="0"/>
          <c:showPercent val="0"/>
          <c:showBubbleSize val="0"/>
        </c:dLbls>
        <c:gapWidth val="150"/>
        <c:overlap val="100"/>
        <c:axId val="226637312"/>
        <c:axId val="226635632"/>
      </c:barChart>
      <c:catAx>
        <c:axId val="2266373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6635632"/>
        <c:crosses val="autoZero"/>
        <c:auto val="1"/>
        <c:lblAlgn val="ctr"/>
        <c:lblOffset val="100"/>
        <c:noMultiLvlLbl val="0"/>
      </c:catAx>
      <c:valAx>
        <c:axId val="2266356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6637312"/>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Employment</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ENG.xlsx]განათლება'!$B$14:$B$17</c:f>
              <c:strCache>
                <c:ptCount val="4"/>
                <c:pt idx="0">
                  <c:v>Not employed</c:v>
                </c:pt>
                <c:pt idx="1">
                  <c:v>Pensioner</c:v>
                </c:pt>
                <c:pt idx="2">
                  <c:v>Employed </c:v>
                </c:pt>
                <c:pt idx="3">
                  <c:v>Not clear</c:v>
                </c:pt>
              </c:strCache>
            </c:strRef>
          </c:cat>
          <c:val>
            <c:numRef>
              <c:f>'[statistics 2014-2018 ENG.xlsx]განათლება'!$C$14:$C$17</c:f>
              <c:numCache>
                <c:formatCode>General</c:formatCode>
                <c:ptCount val="4"/>
                <c:pt idx="0">
                  <c:v>29</c:v>
                </c:pt>
                <c:pt idx="1">
                  <c:v>3</c:v>
                </c:pt>
                <c:pt idx="2">
                  <c:v>7</c:v>
                </c:pt>
                <c:pt idx="3">
                  <c:v>7</c:v>
                </c:pt>
              </c:numCache>
            </c:numRef>
          </c:val>
          <c:extLst>
            <c:ext xmlns:c16="http://schemas.microsoft.com/office/drawing/2014/chart" uri="{C3380CC4-5D6E-409C-BE32-E72D297353CC}">
              <c16:uniqueId val="{00000000-9CE9-4FF2-B175-DB6C1BCBBBBD}"/>
            </c:ext>
          </c:extLst>
        </c:ser>
        <c:dLbls>
          <c:dLblPos val="ctr"/>
          <c:showLegendKey val="0"/>
          <c:showVal val="1"/>
          <c:showCatName val="0"/>
          <c:showSerName val="0"/>
          <c:showPercent val="0"/>
          <c:showBubbleSize val="0"/>
        </c:dLbls>
        <c:gapWidth val="150"/>
        <c:overlap val="100"/>
        <c:axId val="303739216"/>
        <c:axId val="171116784"/>
      </c:barChart>
      <c:catAx>
        <c:axId val="303739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1116784"/>
        <c:crosses val="autoZero"/>
        <c:auto val="1"/>
        <c:lblAlgn val="ctr"/>
        <c:lblOffset val="100"/>
        <c:noMultiLvlLbl val="0"/>
      </c:catAx>
      <c:valAx>
        <c:axId val="1711167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30373921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Crime committed by family members</a:t>
            </a:r>
            <a:r>
              <a:rPr lang="ka-GE"/>
              <a:t> 34</a:t>
            </a:r>
            <a:endParaRPr lang="en-US"/>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ENG.xlsx]დანაშაულის ჩამდენი (2)'!$B$3:$B$8</c:f>
              <c:strCache>
                <c:ptCount val="6"/>
                <c:pt idx="0">
                  <c:v>Husband (Partner) </c:v>
                </c:pt>
                <c:pt idx="1">
                  <c:v>Ex-husband</c:v>
                </c:pt>
                <c:pt idx="2">
                  <c:v>Other person living in a family</c:v>
                </c:pt>
                <c:pt idx="3">
                  <c:v>Son</c:v>
                </c:pt>
                <c:pt idx="4">
                  <c:v>Cousin</c:v>
                </c:pt>
                <c:pt idx="5">
                  <c:v>Son in law</c:v>
                </c:pt>
              </c:strCache>
            </c:strRef>
          </c:cat>
          <c:val>
            <c:numRef>
              <c:f>'[statistics 2014-2018 ENG.xlsx]დანაშაულის ჩამდენი (2)'!$C$3:$C$8</c:f>
              <c:numCache>
                <c:formatCode>General</c:formatCode>
                <c:ptCount val="6"/>
                <c:pt idx="0">
                  <c:v>18</c:v>
                </c:pt>
                <c:pt idx="1">
                  <c:v>11</c:v>
                </c:pt>
                <c:pt idx="2">
                  <c:v>2</c:v>
                </c:pt>
                <c:pt idx="3">
                  <c:v>1</c:v>
                </c:pt>
                <c:pt idx="4">
                  <c:v>1</c:v>
                </c:pt>
                <c:pt idx="5">
                  <c:v>1</c:v>
                </c:pt>
              </c:numCache>
            </c:numRef>
          </c:val>
          <c:extLst>
            <c:ext xmlns:c16="http://schemas.microsoft.com/office/drawing/2014/chart" uri="{C3380CC4-5D6E-409C-BE32-E72D297353CC}">
              <c16:uniqueId val="{00000000-1E5A-4A9E-B753-588637025CC0}"/>
            </c:ext>
          </c:extLst>
        </c:ser>
        <c:dLbls>
          <c:dLblPos val="ctr"/>
          <c:showLegendKey val="0"/>
          <c:showVal val="1"/>
          <c:showCatName val="0"/>
          <c:showSerName val="0"/>
          <c:showPercent val="0"/>
          <c:showBubbleSize val="0"/>
        </c:dLbls>
        <c:gapWidth val="150"/>
        <c:overlap val="100"/>
        <c:axId val="297930416"/>
        <c:axId val="297928736"/>
      </c:barChart>
      <c:catAx>
        <c:axId val="297930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7928736"/>
        <c:crosses val="autoZero"/>
        <c:auto val="1"/>
        <c:lblAlgn val="ctr"/>
        <c:lblOffset val="100"/>
        <c:noMultiLvlLbl val="0"/>
      </c:catAx>
      <c:valAx>
        <c:axId val="2979287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793041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Crime committed by other persons 5</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ENG.xlsx]დანაშაულის ჩამდენი (2)'!$E$3:$E$4</c:f>
              <c:strCache>
                <c:ptCount val="2"/>
                <c:pt idx="0">
                  <c:v>Boyfriend</c:v>
                </c:pt>
                <c:pt idx="1">
                  <c:v>Ex-husband of a woman, who has been sheltered by a victim</c:v>
                </c:pt>
              </c:strCache>
            </c:strRef>
          </c:cat>
          <c:val>
            <c:numRef>
              <c:f>'[statistics 2014-2018 ENG.xlsx]დანაშაულის ჩამდენი (2)'!$F$3:$F$4</c:f>
              <c:numCache>
                <c:formatCode>General</c:formatCode>
                <c:ptCount val="2"/>
                <c:pt idx="0">
                  <c:v>4</c:v>
                </c:pt>
                <c:pt idx="1">
                  <c:v>1</c:v>
                </c:pt>
              </c:numCache>
            </c:numRef>
          </c:val>
          <c:extLst>
            <c:ext xmlns:c16="http://schemas.microsoft.com/office/drawing/2014/chart" uri="{C3380CC4-5D6E-409C-BE32-E72D297353CC}">
              <c16:uniqueId val="{00000000-CB5E-4352-B9CC-7A5969475B7F}"/>
            </c:ext>
          </c:extLst>
        </c:ser>
        <c:dLbls>
          <c:dLblPos val="ctr"/>
          <c:showLegendKey val="0"/>
          <c:showVal val="1"/>
          <c:showCatName val="0"/>
          <c:showSerName val="0"/>
          <c:showPercent val="0"/>
          <c:showBubbleSize val="0"/>
        </c:dLbls>
        <c:gapWidth val="150"/>
        <c:overlap val="100"/>
        <c:axId val="296635728"/>
        <c:axId val="296636288"/>
      </c:barChart>
      <c:catAx>
        <c:axId val="2966357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6636288"/>
        <c:crosses val="autoZero"/>
        <c:auto val="1"/>
        <c:lblAlgn val="ctr"/>
        <c:lblOffset val="100"/>
        <c:noMultiLvlLbl val="0"/>
      </c:catAx>
      <c:valAx>
        <c:axId val="296636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6635728"/>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Motive for committing a femicide</a:t>
            </a:r>
          </a:p>
        </c:rich>
      </c:tx>
      <c:layout>
        <c:manualLayout>
          <c:xMode val="edge"/>
          <c:yMode val="edge"/>
          <c:x val="0.24080329600234235"/>
          <c:y val="3.7296037296037296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ENG.xlsx]მოტივი (2)'!$B$3:$B$7</c:f>
              <c:strCache>
                <c:ptCount val="5"/>
                <c:pt idx="0">
                  <c:v>Revenge</c:v>
                </c:pt>
                <c:pt idx="1">
                  <c:v>Argue</c:v>
                </c:pt>
                <c:pt idx="2">
                  <c:v>Jealousy</c:v>
                </c:pt>
                <c:pt idx="3">
                  <c:v>Offense</c:v>
                </c:pt>
                <c:pt idx="4">
                  <c:v>Life issues</c:v>
                </c:pt>
              </c:strCache>
            </c:strRef>
          </c:cat>
          <c:val>
            <c:numRef>
              <c:f>'[statistics 2014-2018 ENG.xlsx]მოტივი (2)'!$C$3:$C$7</c:f>
              <c:numCache>
                <c:formatCode>General</c:formatCode>
                <c:ptCount val="5"/>
                <c:pt idx="0">
                  <c:v>8</c:v>
                </c:pt>
                <c:pt idx="1">
                  <c:v>11</c:v>
                </c:pt>
                <c:pt idx="2">
                  <c:v>8</c:v>
                </c:pt>
                <c:pt idx="3">
                  <c:v>2</c:v>
                </c:pt>
                <c:pt idx="4">
                  <c:v>3</c:v>
                </c:pt>
              </c:numCache>
            </c:numRef>
          </c:val>
          <c:extLst>
            <c:ext xmlns:c16="http://schemas.microsoft.com/office/drawing/2014/chart" uri="{C3380CC4-5D6E-409C-BE32-E72D297353CC}">
              <c16:uniqueId val="{00000000-DF27-4D84-83D4-90ED32AF2DCA}"/>
            </c:ext>
          </c:extLst>
        </c:ser>
        <c:dLbls>
          <c:showLegendKey val="0"/>
          <c:showVal val="0"/>
          <c:showCatName val="0"/>
          <c:showSerName val="0"/>
          <c:showPercent val="0"/>
          <c:showBubbleSize val="0"/>
        </c:dLbls>
        <c:gapWidth val="150"/>
        <c:overlap val="100"/>
        <c:axId val="298372320"/>
        <c:axId val="298374560"/>
      </c:barChart>
      <c:valAx>
        <c:axId val="2983745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8372320"/>
        <c:crosses val="autoZero"/>
        <c:crossBetween val="between"/>
      </c:valAx>
      <c:catAx>
        <c:axId val="298372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837456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920" b="0" i="0" u="none" strike="noStrike" kern="1200" spc="0" baseline="0">
                <a:solidFill>
                  <a:srgbClr val="002060"/>
                </a:solidFill>
                <a:latin typeface="+mn-lt"/>
                <a:ea typeface="+mn-ea"/>
                <a:cs typeface="+mn-cs"/>
              </a:defRPr>
            </a:pPr>
            <a:r>
              <a:rPr lang="en-US"/>
              <a:t>Crime scene </a:t>
            </a:r>
          </a:p>
        </c:rich>
      </c:tx>
      <c:overlay val="0"/>
      <c:spPr>
        <a:noFill/>
        <a:ln>
          <a:noFill/>
        </a:ln>
        <a:effectLst/>
      </c:spPr>
      <c:txPr>
        <a:bodyPr rot="0" spcFirstLastPara="1" vertOverflow="ellipsis" vert="horz" wrap="square" anchor="ctr" anchorCtr="1"/>
        <a:lstStyle/>
        <a:p>
          <a:pPr algn="ctr" rtl="0">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ENG.xlsx]ადგილი +2'!$B$18:$B$19</c:f>
              <c:strCache>
                <c:ptCount val="2"/>
                <c:pt idx="0">
                  <c:v>House</c:v>
                </c:pt>
                <c:pt idx="1">
                  <c:v>Public space (street, village, coast, shop, workplace, Casino)</c:v>
                </c:pt>
              </c:strCache>
            </c:strRef>
          </c:cat>
          <c:val>
            <c:numRef>
              <c:f>'[statistics 2014-2018 ENG.xlsx]ადგილი +2'!$C$18:$C$19</c:f>
              <c:numCache>
                <c:formatCode>General</c:formatCode>
                <c:ptCount val="2"/>
                <c:pt idx="0">
                  <c:v>25</c:v>
                </c:pt>
                <c:pt idx="1">
                  <c:v>14</c:v>
                </c:pt>
              </c:numCache>
            </c:numRef>
          </c:val>
          <c:extLst>
            <c:ext xmlns:c16="http://schemas.microsoft.com/office/drawing/2014/chart" uri="{C3380CC4-5D6E-409C-BE32-E72D297353CC}">
              <c16:uniqueId val="{00000000-2EB8-434E-A0B2-3199A1DDCF6A}"/>
            </c:ext>
          </c:extLst>
        </c:ser>
        <c:dLbls>
          <c:dLblPos val="ctr"/>
          <c:showLegendKey val="0"/>
          <c:showVal val="1"/>
          <c:showCatName val="0"/>
          <c:showSerName val="0"/>
          <c:showPercent val="0"/>
          <c:showBubbleSize val="0"/>
        </c:dLbls>
        <c:gapWidth val="150"/>
        <c:overlap val="100"/>
        <c:axId val="291826480"/>
        <c:axId val="291829280"/>
      </c:barChart>
      <c:catAx>
        <c:axId val="291826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1829280"/>
        <c:crosses val="autoZero"/>
        <c:auto val="1"/>
        <c:lblAlgn val="ctr"/>
        <c:lblOffset val="100"/>
        <c:noMultiLvlLbl val="0"/>
      </c:catAx>
      <c:valAx>
        <c:axId val="291829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182648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Weapon of a crime</a:t>
            </a:r>
            <a:r>
              <a:rPr lang="ka-GE"/>
              <a:t> </a:t>
            </a:r>
            <a:endParaRPr lang="en-US"/>
          </a:p>
        </c:rich>
      </c:tx>
      <c:layout>
        <c:manualLayout>
          <c:xMode val="edge"/>
          <c:yMode val="edge"/>
          <c:x val="0.34949156679898058"/>
          <c:y val="3.1490884298017552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ENG.xlsx]იარაღი (2)'!$B$3:$B$13</c:f>
              <c:strCache>
                <c:ptCount val="11"/>
                <c:pt idx="0">
                  <c:v>Knife</c:v>
                </c:pt>
                <c:pt idx="1">
                  <c:v>Gun</c:v>
                </c:pt>
                <c:pt idx="2">
                  <c:v>Axe</c:v>
                </c:pt>
                <c:pt idx="3">
                  <c:v>Stone</c:v>
                </c:pt>
                <c:pt idx="4">
                  <c:v>Hammer </c:v>
                </c:pt>
                <c:pt idx="5">
                  <c:v>Gasoline</c:v>
                </c:pt>
                <c:pt idx="6">
                  <c:v>Sword</c:v>
                </c:pt>
                <c:pt idx="7">
                  <c:v>Vase</c:v>
                </c:pt>
                <c:pt idx="8">
                  <c:v>a blunt subject</c:v>
                </c:pt>
                <c:pt idx="9">
                  <c:v>Gas pipe</c:v>
                </c:pt>
                <c:pt idx="10">
                  <c:v>Floor cleaning stick</c:v>
                </c:pt>
              </c:strCache>
            </c:strRef>
          </c:cat>
          <c:val>
            <c:numRef>
              <c:f>'[statistics 2014-2018 ENG.xlsx]იარაღი (2)'!$C$3:$C$13</c:f>
              <c:numCache>
                <c:formatCode>General</c:formatCode>
                <c:ptCount val="11"/>
                <c:pt idx="0">
                  <c:v>21</c:v>
                </c:pt>
                <c:pt idx="1">
                  <c:v>2</c:v>
                </c:pt>
                <c:pt idx="2">
                  <c:v>2</c:v>
                </c:pt>
                <c:pt idx="3">
                  <c:v>1</c:v>
                </c:pt>
                <c:pt idx="4">
                  <c:v>2</c:v>
                </c:pt>
                <c:pt idx="5">
                  <c:v>1</c:v>
                </c:pt>
                <c:pt idx="6">
                  <c:v>1</c:v>
                </c:pt>
                <c:pt idx="7">
                  <c:v>1</c:v>
                </c:pt>
                <c:pt idx="8">
                  <c:v>1</c:v>
                </c:pt>
                <c:pt idx="9">
                  <c:v>1</c:v>
                </c:pt>
                <c:pt idx="10">
                  <c:v>1</c:v>
                </c:pt>
              </c:numCache>
            </c:numRef>
          </c:val>
          <c:extLst>
            <c:ext xmlns:c16="http://schemas.microsoft.com/office/drawing/2014/chart" uri="{C3380CC4-5D6E-409C-BE32-E72D297353CC}">
              <c16:uniqueId val="{00000000-FF09-4E36-BCBF-F38F2F2D73CE}"/>
            </c:ext>
          </c:extLst>
        </c:ser>
        <c:dLbls>
          <c:dLblPos val="ctr"/>
          <c:showLegendKey val="0"/>
          <c:showVal val="1"/>
          <c:showCatName val="0"/>
          <c:showSerName val="0"/>
          <c:showPercent val="0"/>
          <c:showBubbleSize val="0"/>
        </c:dLbls>
        <c:gapWidth val="150"/>
        <c:overlap val="100"/>
        <c:axId val="300207856"/>
        <c:axId val="170685888"/>
      </c:barChart>
      <c:catAx>
        <c:axId val="3002078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0685888"/>
        <c:crosses val="autoZero"/>
        <c:auto val="1"/>
        <c:lblAlgn val="ctr"/>
        <c:lblOffset val="100"/>
        <c:noMultiLvlLbl val="0"/>
      </c:catAx>
      <c:valAx>
        <c:axId val="1706858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30020785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rgbClr val="002060"/>
                </a:solidFill>
                <a:latin typeface="+mn-lt"/>
                <a:ea typeface="+mn-ea"/>
                <a:cs typeface="+mn-cs"/>
              </a:defRPr>
            </a:pPr>
            <a:r>
              <a:rPr lang="en-US" b="1">
                <a:solidFill>
                  <a:srgbClr val="002060"/>
                </a:solidFill>
              </a:rPr>
              <a:t>Statistical data on killing of women </a:t>
            </a:r>
            <a:br>
              <a:rPr lang="ka-GE" b="1">
                <a:solidFill>
                  <a:srgbClr val="002060"/>
                </a:solidFill>
              </a:rPr>
            </a:br>
            <a:r>
              <a:rPr lang="ka-GE" b="1">
                <a:solidFill>
                  <a:srgbClr val="002060"/>
                </a:solidFill>
              </a:rPr>
              <a:t>2014-2018 </a:t>
            </a:r>
            <a:endParaRPr lang="en-US" b="1">
              <a:solidFill>
                <a:srgbClr val="002060"/>
              </a:solidFill>
            </a:endParaRPr>
          </a:p>
        </c:rich>
      </c:tx>
      <c:overlay val="0"/>
      <c:spPr>
        <a:noFill/>
        <a:ln>
          <a:noFill/>
        </a:ln>
        <a:effectLst/>
      </c:spPr>
      <c:txPr>
        <a:bodyPr rot="0" spcFirstLastPara="1" vertOverflow="ellipsis" vert="horz" wrap="square" anchor="ctr" anchorCtr="1"/>
        <a:lstStyle/>
        <a:p>
          <a:pPr>
            <a:defRPr sz="1920" b="1" i="0" u="none" strike="noStrike" kern="1200" spc="0" baseline="0">
              <a:solidFill>
                <a:srgbClr val="002060"/>
              </a:solidFill>
              <a:latin typeface="+mn-lt"/>
              <a:ea typeface="+mn-ea"/>
              <a:cs typeface="+mn-cs"/>
            </a:defRPr>
          </a:pPr>
          <a:endParaRPr lang="en-US"/>
        </a:p>
      </c:txPr>
    </c:title>
    <c:autoTitleDeleted val="0"/>
    <c:plotArea>
      <c:layout/>
      <c:barChart>
        <c:barDir val="col"/>
        <c:grouping val="clustered"/>
        <c:varyColors val="0"/>
        <c:ser>
          <c:idx val="0"/>
          <c:order val="0"/>
          <c:tx>
            <c:strRef>
              <c:f>'[statistics 2014-2018 ENG.xlsx]ქალთა მკვლელობები'!$A$3</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მკვლელობები'!$B$2:$F$2</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მკვლელობები'!$B$3:$F$3</c:f>
              <c:numCache>
                <c:formatCode>General</c:formatCode>
                <c:ptCount val="5"/>
                <c:pt idx="0">
                  <c:v>35</c:v>
                </c:pt>
                <c:pt idx="1">
                  <c:v>18</c:v>
                </c:pt>
                <c:pt idx="2">
                  <c:v>32</c:v>
                </c:pt>
                <c:pt idx="3">
                  <c:v>28</c:v>
                </c:pt>
                <c:pt idx="4">
                  <c:v>22</c:v>
                </c:pt>
              </c:numCache>
            </c:numRef>
          </c:val>
          <c:extLst>
            <c:ext xmlns:c16="http://schemas.microsoft.com/office/drawing/2014/chart" uri="{C3380CC4-5D6E-409C-BE32-E72D297353CC}">
              <c16:uniqueId val="{00000000-A729-4914-8EF9-FE1575E3D9F7}"/>
            </c:ext>
          </c:extLst>
        </c:ser>
        <c:ser>
          <c:idx val="1"/>
          <c:order val="1"/>
          <c:tx>
            <c:strRef>
              <c:f>'[statistics 2014-2018 ENG.xlsx]ქალთა მკვლელობები'!$A$4</c:f>
              <c:strCache>
                <c:ptCount val="1"/>
                <c:pt idx="0">
                  <c:v>Domestic violence</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მკვლელობები'!$B$2:$F$2</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მკვლელობები'!$B$4:$F$4</c:f>
              <c:numCache>
                <c:formatCode>General</c:formatCode>
                <c:ptCount val="5"/>
                <c:pt idx="0">
                  <c:v>19</c:v>
                </c:pt>
                <c:pt idx="1">
                  <c:v>8</c:v>
                </c:pt>
                <c:pt idx="2">
                  <c:v>14</c:v>
                </c:pt>
                <c:pt idx="3">
                  <c:v>14</c:v>
                </c:pt>
                <c:pt idx="4">
                  <c:v>7</c:v>
                </c:pt>
              </c:numCache>
            </c:numRef>
          </c:val>
          <c:extLst>
            <c:ext xmlns:c16="http://schemas.microsoft.com/office/drawing/2014/chart" uri="{C3380CC4-5D6E-409C-BE32-E72D297353CC}">
              <c16:uniqueId val="{00000001-A729-4914-8EF9-FE1575E3D9F7}"/>
            </c:ext>
          </c:extLst>
        </c:ser>
        <c:ser>
          <c:idx val="2"/>
          <c:order val="2"/>
          <c:tx>
            <c:strRef>
              <c:f>'[statistics 2014-2018 ENG.xlsx]ქალთა მკვლელობები'!$A$5</c:f>
              <c:strCache>
                <c:ptCount val="1"/>
                <c:pt idx="0">
                  <c:v>Other motive</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მკვლელობები'!$B$2:$F$2</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მკვლელობები'!$B$5:$F$5</c:f>
              <c:numCache>
                <c:formatCode>General</c:formatCode>
                <c:ptCount val="5"/>
                <c:pt idx="0">
                  <c:v>16</c:v>
                </c:pt>
                <c:pt idx="1">
                  <c:v>10</c:v>
                </c:pt>
                <c:pt idx="2">
                  <c:v>18</c:v>
                </c:pt>
                <c:pt idx="3">
                  <c:v>12</c:v>
                </c:pt>
                <c:pt idx="4">
                  <c:v>14</c:v>
                </c:pt>
              </c:numCache>
            </c:numRef>
          </c:val>
          <c:extLst>
            <c:ext xmlns:c16="http://schemas.microsoft.com/office/drawing/2014/chart" uri="{C3380CC4-5D6E-409C-BE32-E72D297353CC}">
              <c16:uniqueId val="{00000002-A729-4914-8EF9-FE1575E3D9F7}"/>
            </c:ext>
          </c:extLst>
        </c:ser>
        <c:ser>
          <c:idx val="3"/>
          <c:order val="3"/>
          <c:tx>
            <c:strRef>
              <c:f>'[statistics 2014-2018 ENG.xlsx]ქალთა მკვლელობები'!$A$6</c:f>
              <c:strCache>
                <c:ptCount val="1"/>
                <c:pt idx="0">
                  <c:v>Incitement to suicide</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მკვლელობები'!$B$2:$F$2</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მკვლელობები'!$B$6:$F$6</c:f>
              <c:numCache>
                <c:formatCode>General</c:formatCode>
                <c:ptCount val="5"/>
                <c:pt idx="0">
                  <c:v>0</c:v>
                </c:pt>
                <c:pt idx="1">
                  <c:v>0</c:v>
                </c:pt>
                <c:pt idx="2">
                  <c:v>0</c:v>
                </c:pt>
                <c:pt idx="3">
                  <c:v>2</c:v>
                </c:pt>
                <c:pt idx="4">
                  <c:v>1</c:v>
                </c:pt>
              </c:numCache>
            </c:numRef>
          </c:val>
          <c:extLst>
            <c:ext xmlns:c16="http://schemas.microsoft.com/office/drawing/2014/chart" uri="{C3380CC4-5D6E-409C-BE32-E72D297353CC}">
              <c16:uniqueId val="{00000003-A729-4914-8EF9-FE1575E3D9F7}"/>
            </c:ext>
          </c:extLst>
        </c:ser>
        <c:dLbls>
          <c:dLblPos val="outEnd"/>
          <c:showLegendKey val="0"/>
          <c:showVal val="1"/>
          <c:showCatName val="0"/>
          <c:showSerName val="0"/>
          <c:showPercent val="0"/>
          <c:showBubbleSize val="0"/>
        </c:dLbls>
        <c:gapWidth val="219"/>
        <c:overlap val="-27"/>
        <c:axId val="173909440"/>
        <c:axId val="173908880"/>
      </c:barChart>
      <c:catAx>
        <c:axId val="173909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3908880"/>
        <c:crosses val="autoZero"/>
        <c:auto val="1"/>
        <c:lblAlgn val="ctr"/>
        <c:lblOffset val="100"/>
        <c:noMultiLvlLbl val="0"/>
      </c:catAx>
      <c:valAx>
        <c:axId val="173908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39094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State of a perpetrator while commiting a crime</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ENG.xlsx]მდგომარეობა (2)'!$B$4:$B$5</c:f>
              <c:strCache>
                <c:ptCount val="2"/>
                <c:pt idx="0">
                  <c:v>Drunk</c:v>
                </c:pt>
                <c:pt idx="1">
                  <c:v>Some of perpetrators were sober, other perpetrators' state is unidentified</c:v>
                </c:pt>
              </c:strCache>
            </c:strRef>
          </c:cat>
          <c:val>
            <c:numRef>
              <c:f>'[statistics 2014-2018 ENG.xlsx]მდგომარეობა (2)'!$C$4:$C$5</c:f>
              <c:numCache>
                <c:formatCode>General</c:formatCode>
                <c:ptCount val="2"/>
                <c:pt idx="0">
                  <c:v>10</c:v>
                </c:pt>
                <c:pt idx="1">
                  <c:v>29</c:v>
                </c:pt>
              </c:numCache>
            </c:numRef>
          </c:val>
          <c:extLst>
            <c:ext xmlns:c16="http://schemas.microsoft.com/office/drawing/2014/chart" uri="{C3380CC4-5D6E-409C-BE32-E72D297353CC}">
              <c16:uniqueId val="{00000000-7D70-46A3-8211-59CF00FAC65C}"/>
            </c:ext>
          </c:extLst>
        </c:ser>
        <c:dLbls>
          <c:dLblPos val="ctr"/>
          <c:showLegendKey val="0"/>
          <c:showVal val="1"/>
          <c:showCatName val="0"/>
          <c:showSerName val="0"/>
          <c:showPercent val="0"/>
          <c:showBubbleSize val="0"/>
        </c:dLbls>
        <c:gapWidth val="150"/>
        <c:overlap val="100"/>
        <c:axId val="225629792"/>
        <c:axId val="225626432"/>
      </c:barChart>
      <c:catAx>
        <c:axId val="225629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5626432"/>
        <c:crosses val="autoZero"/>
        <c:auto val="1"/>
        <c:lblAlgn val="ctr"/>
        <c:lblOffset val="100"/>
        <c:noMultiLvlLbl val="0"/>
      </c:catAx>
      <c:valAx>
        <c:axId val="2256264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5629792"/>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Criminal record</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ENG.xlsx]ნასამართლეობა (2)'!$B$3:$B$6</c:f>
              <c:strCache>
                <c:ptCount val="4"/>
                <c:pt idx="0">
                  <c:v>Commited a crime for the first time</c:v>
                </c:pt>
                <c:pt idx="1">
                  <c:v>Conviction was expunged</c:v>
                </c:pt>
                <c:pt idx="2">
                  <c:v>Conviction was valid</c:v>
                </c:pt>
                <c:pt idx="3">
                  <c:v>Information is unclear</c:v>
                </c:pt>
              </c:strCache>
            </c:strRef>
          </c:cat>
          <c:val>
            <c:numRef>
              <c:f>'[statistics 2014-2018 ENG.xlsx]ნასამართლეობა (2)'!$C$3:$C$6</c:f>
              <c:numCache>
                <c:formatCode>General</c:formatCode>
                <c:ptCount val="4"/>
                <c:pt idx="0">
                  <c:v>20</c:v>
                </c:pt>
                <c:pt idx="1">
                  <c:v>6</c:v>
                </c:pt>
                <c:pt idx="2">
                  <c:v>7</c:v>
                </c:pt>
                <c:pt idx="3">
                  <c:v>6</c:v>
                </c:pt>
              </c:numCache>
            </c:numRef>
          </c:val>
          <c:extLst>
            <c:ext xmlns:c16="http://schemas.microsoft.com/office/drawing/2014/chart" uri="{C3380CC4-5D6E-409C-BE32-E72D297353CC}">
              <c16:uniqueId val="{00000000-63C5-4893-8A1D-BCA813215C65}"/>
            </c:ext>
          </c:extLst>
        </c:ser>
        <c:dLbls>
          <c:dLblPos val="ctr"/>
          <c:showLegendKey val="0"/>
          <c:showVal val="1"/>
          <c:showCatName val="0"/>
          <c:showSerName val="0"/>
          <c:showPercent val="0"/>
          <c:showBubbleSize val="0"/>
        </c:dLbls>
        <c:gapWidth val="150"/>
        <c:overlap val="100"/>
        <c:axId val="170688128"/>
        <c:axId val="226455408"/>
      </c:barChart>
      <c:catAx>
        <c:axId val="1706881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6455408"/>
        <c:crosses val="autoZero"/>
        <c:auto val="1"/>
        <c:lblAlgn val="ctr"/>
        <c:lblOffset val="100"/>
        <c:noMultiLvlLbl val="0"/>
      </c:catAx>
      <c:valAx>
        <c:axId val="2264554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0688128"/>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Education</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ENG.xlsx]განათლება 2'!$B$3:$B$7</c:f>
              <c:strCache>
                <c:ptCount val="5"/>
                <c:pt idx="0">
                  <c:v>Secondary education</c:v>
                </c:pt>
                <c:pt idx="1">
                  <c:v>incomplete secondary education</c:v>
                </c:pt>
                <c:pt idx="2">
                  <c:v>Higher education</c:v>
                </c:pt>
                <c:pt idx="3">
                  <c:v>Incomplete Higher education</c:v>
                </c:pt>
                <c:pt idx="4">
                  <c:v>Not clear</c:v>
                </c:pt>
              </c:strCache>
            </c:strRef>
          </c:cat>
          <c:val>
            <c:numRef>
              <c:f>'[statistics 2014-2018 ENG.xlsx]განათლება 2'!$C$3:$C$7</c:f>
              <c:numCache>
                <c:formatCode>General</c:formatCode>
                <c:ptCount val="5"/>
                <c:pt idx="0">
                  <c:v>26</c:v>
                </c:pt>
                <c:pt idx="1">
                  <c:v>4</c:v>
                </c:pt>
                <c:pt idx="2">
                  <c:v>7</c:v>
                </c:pt>
                <c:pt idx="3">
                  <c:v>1</c:v>
                </c:pt>
                <c:pt idx="4">
                  <c:v>1</c:v>
                </c:pt>
              </c:numCache>
            </c:numRef>
          </c:val>
          <c:extLst>
            <c:ext xmlns:c16="http://schemas.microsoft.com/office/drawing/2014/chart" uri="{C3380CC4-5D6E-409C-BE32-E72D297353CC}">
              <c16:uniqueId val="{00000000-0C4E-4C9F-8074-DD7073318C9D}"/>
            </c:ext>
          </c:extLst>
        </c:ser>
        <c:dLbls>
          <c:dLblPos val="ctr"/>
          <c:showLegendKey val="0"/>
          <c:showVal val="1"/>
          <c:showCatName val="0"/>
          <c:showSerName val="0"/>
          <c:showPercent val="0"/>
          <c:showBubbleSize val="0"/>
        </c:dLbls>
        <c:gapWidth val="150"/>
        <c:overlap val="100"/>
        <c:axId val="226457088"/>
        <c:axId val="226456528"/>
      </c:barChart>
      <c:catAx>
        <c:axId val="226457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6456528"/>
        <c:crosses val="autoZero"/>
        <c:auto val="1"/>
        <c:lblAlgn val="ctr"/>
        <c:lblOffset val="100"/>
        <c:noMultiLvlLbl val="0"/>
      </c:catAx>
      <c:valAx>
        <c:axId val="2264565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6457088"/>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baseline="0">
                <a:solidFill>
                  <a:srgbClr val="002060"/>
                </a:solidFill>
                <a:latin typeface="+mn-lt"/>
                <a:ea typeface="+mn-ea"/>
                <a:cs typeface="+mn-cs"/>
              </a:defRPr>
            </a:pPr>
            <a:r>
              <a:rPr lang="en-US" b="1">
                <a:solidFill>
                  <a:srgbClr val="002060"/>
                </a:solidFill>
              </a:rPr>
              <a:t>Statistical data on attempted killing of woman</a:t>
            </a:r>
          </a:p>
          <a:p>
            <a:pPr>
              <a:defRPr>
                <a:solidFill>
                  <a:srgbClr val="002060"/>
                </a:solidFill>
              </a:defRPr>
            </a:pPr>
            <a:r>
              <a:rPr lang="en-US" b="1">
                <a:solidFill>
                  <a:srgbClr val="002060"/>
                </a:solidFill>
              </a:rPr>
              <a:t>2014-2018</a:t>
            </a:r>
          </a:p>
        </c:rich>
      </c:tx>
      <c:overlay val="0"/>
      <c:spPr>
        <a:noFill/>
        <a:ln>
          <a:noFill/>
        </a:ln>
        <a:effectLst/>
      </c:spPr>
      <c:txPr>
        <a:bodyPr rot="0" spcFirstLastPara="1" vertOverflow="ellipsis" vert="horz" wrap="square" anchor="ctr" anchorCtr="1"/>
        <a:lstStyle/>
        <a:p>
          <a:pPr>
            <a:defRPr sz="1920" b="1" i="0" u="none" strike="noStrike" kern="1200" baseline="0">
              <a:solidFill>
                <a:srgbClr val="002060"/>
              </a:solidFill>
              <a:latin typeface="+mn-lt"/>
              <a:ea typeface="+mn-ea"/>
              <a:cs typeface="+mn-cs"/>
            </a:defRPr>
          </a:pPr>
          <a:endParaRPr lang="en-US"/>
        </a:p>
      </c:txPr>
    </c:title>
    <c:autoTitleDeleted val="0"/>
    <c:plotArea>
      <c:layout/>
      <c:barChart>
        <c:barDir val="col"/>
        <c:grouping val="clustered"/>
        <c:varyColors val="0"/>
        <c:ser>
          <c:idx val="0"/>
          <c:order val="0"/>
          <c:tx>
            <c:strRef>
              <c:f>'[statistics 2014-2018 ENG.xlsx]ქალთა მკვლელობები'!$A$11</c:f>
              <c:strCache>
                <c:ptCount val="1"/>
                <c:pt idx="0">
                  <c:v>Total</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მკვლელობები'!$B$10:$F$10</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მკვლელობები'!$B$11:$F$11</c:f>
              <c:numCache>
                <c:formatCode>General</c:formatCode>
                <c:ptCount val="5"/>
                <c:pt idx="0">
                  <c:v>12</c:v>
                </c:pt>
                <c:pt idx="1">
                  <c:v>12</c:v>
                </c:pt>
                <c:pt idx="2">
                  <c:v>9</c:v>
                </c:pt>
                <c:pt idx="3">
                  <c:v>18</c:v>
                </c:pt>
                <c:pt idx="4">
                  <c:v>18</c:v>
                </c:pt>
              </c:numCache>
            </c:numRef>
          </c:val>
          <c:extLst>
            <c:ext xmlns:c16="http://schemas.microsoft.com/office/drawing/2014/chart" uri="{C3380CC4-5D6E-409C-BE32-E72D297353CC}">
              <c16:uniqueId val="{00000000-AB5E-4166-AC1F-0EA30B055E4A}"/>
            </c:ext>
          </c:extLst>
        </c:ser>
        <c:ser>
          <c:idx val="1"/>
          <c:order val="1"/>
          <c:tx>
            <c:strRef>
              <c:f>'[statistics 2014-2018 ENG.xlsx]ქალთა მკვლელობები'!$A$12</c:f>
              <c:strCache>
                <c:ptCount val="1"/>
                <c:pt idx="0">
                  <c:v>Domestic Violence</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მკვლელობები'!$B$10:$F$10</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მკვლელობები'!$B$12:$F$12</c:f>
              <c:numCache>
                <c:formatCode>General</c:formatCode>
                <c:ptCount val="5"/>
                <c:pt idx="0">
                  <c:v>8</c:v>
                </c:pt>
                <c:pt idx="1">
                  <c:v>7</c:v>
                </c:pt>
                <c:pt idx="2">
                  <c:v>5</c:v>
                </c:pt>
                <c:pt idx="3">
                  <c:v>12</c:v>
                </c:pt>
                <c:pt idx="4">
                  <c:v>9</c:v>
                </c:pt>
              </c:numCache>
            </c:numRef>
          </c:val>
          <c:extLst>
            <c:ext xmlns:c16="http://schemas.microsoft.com/office/drawing/2014/chart" uri="{C3380CC4-5D6E-409C-BE32-E72D297353CC}">
              <c16:uniqueId val="{00000001-AB5E-4166-AC1F-0EA30B055E4A}"/>
            </c:ext>
          </c:extLst>
        </c:ser>
        <c:ser>
          <c:idx val="2"/>
          <c:order val="2"/>
          <c:tx>
            <c:strRef>
              <c:f>'[statistics 2014-2018 ENG.xlsx]ქალთა მკვლელობები'!$A$13</c:f>
              <c:strCache>
                <c:ptCount val="1"/>
                <c:pt idx="0">
                  <c:v>Other motive</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მკვლელობები'!$B$10:$F$10</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მკვლელობები'!$B$13:$F$13</c:f>
              <c:numCache>
                <c:formatCode>General</c:formatCode>
                <c:ptCount val="5"/>
                <c:pt idx="0">
                  <c:v>4</c:v>
                </c:pt>
                <c:pt idx="1">
                  <c:v>5</c:v>
                </c:pt>
                <c:pt idx="2">
                  <c:v>4</c:v>
                </c:pt>
                <c:pt idx="3">
                  <c:v>3</c:v>
                </c:pt>
                <c:pt idx="4">
                  <c:v>7</c:v>
                </c:pt>
              </c:numCache>
            </c:numRef>
          </c:val>
          <c:extLst>
            <c:ext xmlns:c16="http://schemas.microsoft.com/office/drawing/2014/chart" uri="{C3380CC4-5D6E-409C-BE32-E72D297353CC}">
              <c16:uniqueId val="{00000002-AB5E-4166-AC1F-0EA30B055E4A}"/>
            </c:ext>
          </c:extLst>
        </c:ser>
        <c:ser>
          <c:idx val="3"/>
          <c:order val="3"/>
          <c:tx>
            <c:strRef>
              <c:f>'[statistics 2014-2018 ENG.xlsx]ქალთა მკვლელობები'!$A$14</c:f>
              <c:strCache>
                <c:ptCount val="1"/>
                <c:pt idx="0">
                  <c:v>Attempt of incitement to suicide</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'[statistics 2014-2018 ENG.xlsx]ქალთა მკვლელობები'!$B$10:$F$10</c:f>
              <c:numCache>
                <c:formatCode>General</c:formatCode>
                <c:ptCount val="5"/>
                <c:pt idx="0">
                  <c:v>2014</c:v>
                </c:pt>
                <c:pt idx="1">
                  <c:v>2015</c:v>
                </c:pt>
                <c:pt idx="2">
                  <c:v>2016</c:v>
                </c:pt>
                <c:pt idx="3">
                  <c:v>2017</c:v>
                </c:pt>
                <c:pt idx="4">
                  <c:v>2018</c:v>
                </c:pt>
              </c:numCache>
            </c:numRef>
          </c:cat>
          <c:val>
            <c:numRef>
              <c:f>'[statistics 2014-2018 ENG.xlsx]ქალთა მკვლელობები'!$B$14:$F$14</c:f>
              <c:numCache>
                <c:formatCode>General</c:formatCode>
                <c:ptCount val="5"/>
                <c:pt idx="0">
                  <c:v>0</c:v>
                </c:pt>
                <c:pt idx="1">
                  <c:v>0</c:v>
                </c:pt>
                <c:pt idx="2">
                  <c:v>0</c:v>
                </c:pt>
                <c:pt idx="3">
                  <c:v>3</c:v>
                </c:pt>
                <c:pt idx="4">
                  <c:v>2</c:v>
                </c:pt>
              </c:numCache>
            </c:numRef>
          </c:val>
          <c:extLst>
            <c:ext xmlns:c16="http://schemas.microsoft.com/office/drawing/2014/chart" uri="{C3380CC4-5D6E-409C-BE32-E72D297353CC}">
              <c16:uniqueId val="{00000003-AB5E-4166-AC1F-0EA30B055E4A}"/>
            </c:ext>
          </c:extLst>
        </c:ser>
        <c:dLbls>
          <c:dLblPos val="outEnd"/>
          <c:showLegendKey val="0"/>
          <c:showVal val="1"/>
          <c:showCatName val="0"/>
          <c:showSerName val="0"/>
          <c:showPercent val="0"/>
          <c:showBubbleSize val="0"/>
        </c:dLbls>
        <c:gapWidth val="100"/>
        <c:overlap val="-24"/>
        <c:axId val="173957232"/>
        <c:axId val="173957792"/>
      </c:barChart>
      <c:catAx>
        <c:axId val="17395723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3957792"/>
        <c:crosses val="autoZero"/>
        <c:auto val="1"/>
        <c:lblAlgn val="ctr"/>
        <c:lblOffset val="100"/>
        <c:noMultiLvlLbl val="0"/>
      </c:catAx>
      <c:valAx>
        <c:axId val="173957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3957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b"/>
      <c:layout>
        <c:manualLayout>
          <c:xMode val="edge"/>
          <c:yMode val="edge"/>
          <c:x val="0"/>
          <c:y val="0.6550579348313168"/>
          <c:w val="1"/>
          <c:h val="0.2440257467816522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Crime committed by family members 32</a:t>
            </a:r>
          </a:p>
        </c:rich>
      </c:tx>
      <c:layout>
        <c:manualLayout>
          <c:xMode val="edge"/>
          <c:yMode val="edge"/>
          <c:x val="0.1143044829857808"/>
          <c:y val="2.7777716516736394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ENG.xlsx]დანაშაულის ჩამდენი'!$B$3:$B$13</c:f>
              <c:strCache>
                <c:ptCount val="11"/>
                <c:pt idx="0">
                  <c:v>Husband</c:v>
                </c:pt>
                <c:pt idx="1">
                  <c:v>Partner</c:v>
                </c:pt>
                <c:pt idx="2">
                  <c:v>Ex-husband</c:v>
                </c:pt>
                <c:pt idx="3">
                  <c:v>Son</c:v>
                </c:pt>
                <c:pt idx="4">
                  <c:v>Son in law</c:v>
                </c:pt>
                <c:pt idx="5">
                  <c:v>Brother in law</c:v>
                </c:pt>
                <c:pt idx="6">
                  <c:v>Partner's son</c:v>
                </c:pt>
                <c:pt idx="7">
                  <c:v>Nephew</c:v>
                </c:pt>
                <c:pt idx="8">
                  <c:v>Godfather's son</c:v>
                </c:pt>
                <c:pt idx="9">
                  <c:v>Stepfather</c:v>
                </c:pt>
                <c:pt idx="10">
                  <c:v>Person living with a victim</c:v>
                </c:pt>
              </c:strCache>
            </c:strRef>
          </c:cat>
          <c:val>
            <c:numRef>
              <c:f>'[statistics 2014-2018 ENG.xlsx]დანაშაულის ჩამდენი'!$C$3:$C$13</c:f>
              <c:numCache>
                <c:formatCode>General</c:formatCode>
                <c:ptCount val="11"/>
                <c:pt idx="0">
                  <c:v>12</c:v>
                </c:pt>
                <c:pt idx="1">
                  <c:v>5</c:v>
                </c:pt>
                <c:pt idx="2">
                  <c:v>4</c:v>
                </c:pt>
                <c:pt idx="3">
                  <c:v>4</c:v>
                </c:pt>
                <c:pt idx="4">
                  <c:v>1</c:v>
                </c:pt>
                <c:pt idx="5">
                  <c:v>1</c:v>
                </c:pt>
                <c:pt idx="6">
                  <c:v>1</c:v>
                </c:pt>
                <c:pt idx="7">
                  <c:v>1</c:v>
                </c:pt>
                <c:pt idx="8">
                  <c:v>1</c:v>
                </c:pt>
                <c:pt idx="9">
                  <c:v>1</c:v>
                </c:pt>
                <c:pt idx="10">
                  <c:v>1</c:v>
                </c:pt>
              </c:numCache>
            </c:numRef>
          </c:val>
          <c:extLst>
            <c:ext xmlns:c16="http://schemas.microsoft.com/office/drawing/2014/chart" uri="{C3380CC4-5D6E-409C-BE32-E72D297353CC}">
              <c16:uniqueId val="{00000000-F4CD-4CE2-87B0-2C985C426E35}"/>
            </c:ext>
          </c:extLst>
        </c:ser>
        <c:dLbls>
          <c:dLblPos val="ctr"/>
          <c:showLegendKey val="0"/>
          <c:showVal val="1"/>
          <c:showCatName val="0"/>
          <c:showSerName val="0"/>
          <c:showPercent val="0"/>
          <c:showBubbleSize val="0"/>
        </c:dLbls>
        <c:gapWidth val="150"/>
        <c:overlap val="100"/>
        <c:axId val="296252224"/>
        <c:axId val="296253904"/>
      </c:barChart>
      <c:catAx>
        <c:axId val="296252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6253904"/>
        <c:crosses val="autoZero"/>
        <c:auto val="1"/>
        <c:lblAlgn val="ctr"/>
        <c:lblOffset val="100"/>
        <c:noMultiLvlLbl val="0"/>
      </c:catAx>
      <c:valAx>
        <c:axId val="296253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6252224"/>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Crime committed by other persons 14</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ENG.xlsx]დანაშაულის ჩამდენი'!$E$3:$E$10</c:f>
              <c:strCache>
                <c:ptCount val="8"/>
                <c:pt idx="0">
                  <c:v>Met on the party </c:v>
                </c:pt>
                <c:pt idx="1">
                  <c:v>Ex-boyfriend of daughter </c:v>
                </c:pt>
                <c:pt idx="2">
                  <c:v>Neighbor (villager)</c:v>
                </c:pt>
                <c:pt idx="3">
                  <c:v>Boyfriend</c:v>
                </c:pt>
                <c:pt idx="4">
                  <c:v>Unknown man</c:v>
                </c:pt>
                <c:pt idx="5">
                  <c:v>Co-renter of an apartment</c:v>
                </c:pt>
                <c:pt idx="6">
                  <c:v>Familiar man </c:v>
                </c:pt>
                <c:pt idx="7">
                  <c:v>Friend's partner</c:v>
                </c:pt>
              </c:strCache>
            </c:strRef>
          </c:cat>
          <c:val>
            <c:numRef>
              <c:f>'[statistics 2014-2018 ENG.xlsx]დანაშაულის ჩამდენი'!$F$3:$F$10</c:f>
              <c:numCache>
                <c:formatCode>General</c:formatCode>
                <c:ptCount val="8"/>
                <c:pt idx="0">
                  <c:v>2</c:v>
                </c:pt>
                <c:pt idx="1">
                  <c:v>1</c:v>
                </c:pt>
                <c:pt idx="2">
                  <c:v>3</c:v>
                </c:pt>
                <c:pt idx="3">
                  <c:v>3</c:v>
                </c:pt>
                <c:pt idx="4">
                  <c:v>2</c:v>
                </c:pt>
                <c:pt idx="5">
                  <c:v>1</c:v>
                </c:pt>
                <c:pt idx="6">
                  <c:v>1</c:v>
                </c:pt>
                <c:pt idx="7">
                  <c:v>1</c:v>
                </c:pt>
              </c:numCache>
            </c:numRef>
          </c:val>
          <c:extLst>
            <c:ext xmlns:c16="http://schemas.microsoft.com/office/drawing/2014/chart" uri="{C3380CC4-5D6E-409C-BE32-E72D297353CC}">
              <c16:uniqueId val="{00000000-75D7-49B0-BD5D-DD88C339CF0D}"/>
            </c:ext>
          </c:extLst>
        </c:ser>
        <c:dLbls>
          <c:dLblPos val="ctr"/>
          <c:showLegendKey val="0"/>
          <c:showVal val="1"/>
          <c:showCatName val="0"/>
          <c:showSerName val="0"/>
          <c:showPercent val="0"/>
          <c:showBubbleSize val="0"/>
        </c:dLbls>
        <c:gapWidth val="150"/>
        <c:overlap val="100"/>
        <c:axId val="294714256"/>
        <c:axId val="294714816"/>
      </c:barChart>
      <c:catAx>
        <c:axId val="294714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4714816"/>
        <c:crosses val="autoZero"/>
        <c:auto val="1"/>
        <c:lblAlgn val="ctr"/>
        <c:lblOffset val="100"/>
        <c:noMultiLvlLbl val="0"/>
      </c:catAx>
      <c:valAx>
        <c:axId val="2947148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471425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Motive for committing a femicide </a:t>
            </a:r>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ENG.xlsx]მოტივი'!$B$3:$B$11</c:f>
              <c:strCache>
                <c:ptCount val="9"/>
                <c:pt idx="0">
                  <c:v>Revenge</c:v>
                </c:pt>
                <c:pt idx="1">
                  <c:v>Revenge on the grounds of jealousy </c:v>
                </c:pt>
                <c:pt idx="2">
                  <c:v>Revenge on the grounds of an argument </c:v>
                </c:pt>
                <c:pt idx="3">
                  <c:v>Argue</c:v>
                </c:pt>
                <c:pt idx="4">
                  <c:v>Jealousy</c:v>
                </c:pt>
                <c:pt idx="5">
                  <c:v>Jealousy on the grounds of offence</c:v>
                </c:pt>
                <c:pt idx="6">
                  <c:v>Conceal or facilitate any other crime</c:v>
                </c:pt>
                <c:pt idx="7">
                  <c:v>offence</c:v>
                </c:pt>
                <c:pt idx="8">
                  <c:v>Life issues</c:v>
                </c:pt>
              </c:strCache>
            </c:strRef>
          </c:cat>
          <c:val>
            <c:numRef>
              <c:f>'[statistics 2014-2018 ENG.xlsx]მოტივი'!$C$3:$C$11</c:f>
              <c:numCache>
                <c:formatCode>General</c:formatCode>
                <c:ptCount val="9"/>
                <c:pt idx="0">
                  <c:v>17</c:v>
                </c:pt>
                <c:pt idx="1">
                  <c:v>5</c:v>
                </c:pt>
                <c:pt idx="2">
                  <c:v>1</c:v>
                </c:pt>
                <c:pt idx="3">
                  <c:v>8</c:v>
                </c:pt>
                <c:pt idx="4">
                  <c:v>4</c:v>
                </c:pt>
                <c:pt idx="5">
                  <c:v>1</c:v>
                </c:pt>
                <c:pt idx="6">
                  <c:v>3</c:v>
                </c:pt>
                <c:pt idx="7">
                  <c:v>3</c:v>
                </c:pt>
                <c:pt idx="8">
                  <c:v>1</c:v>
                </c:pt>
              </c:numCache>
            </c:numRef>
          </c:val>
          <c:extLst>
            <c:ext xmlns:c16="http://schemas.microsoft.com/office/drawing/2014/chart" uri="{C3380CC4-5D6E-409C-BE32-E72D297353CC}">
              <c16:uniqueId val="{00000000-CE0E-4CAF-8E40-C892C5BB1884}"/>
            </c:ext>
          </c:extLst>
        </c:ser>
        <c:dLbls>
          <c:showLegendKey val="0"/>
          <c:showVal val="0"/>
          <c:showCatName val="0"/>
          <c:showSerName val="0"/>
          <c:showPercent val="0"/>
          <c:showBubbleSize val="0"/>
        </c:dLbls>
        <c:gapWidth val="150"/>
        <c:overlap val="100"/>
        <c:axId val="293691392"/>
        <c:axId val="225237360"/>
      </c:barChart>
      <c:valAx>
        <c:axId val="2252373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93691392"/>
        <c:crosses val="autoZero"/>
        <c:crossBetween val="between"/>
      </c:valAx>
      <c:catAx>
        <c:axId val="293691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22523736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600" b="0">
          <a:solidFill>
            <a:srgbClr val="002060"/>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Crime scene </a:t>
            </a:r>
          </a:p>
        </c:rich>
      </c:tx>
      <c:layout>
        <c:manualLayout>
          <c:xMode val="edge"/>
          <c:yMode val="edge"/>
          <c:x val="0.40518744531933509"/>
          <c:y val="3.3898305084745763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dLbl>
              <c:idx val="0"/>
              <c:tx>
                <c:rich>
                  <a:bodyPr/>
                  <a:lstStyle/>
                  <a:p>
                    <a:fld id="{EA3235B9-D415-4C68-989A-42B15A8165B7}" type="VALUE">
                      <a:rPr lang="en-US" baseline="0"/>
                      <a:pPr/>
                      <a:t>[VALUE]</a:t>
                    </a:fld>
                    <a:endParaRPr lang="en-US"/>
                  </a:p>
                </c:rich>
              </c:tx>
              <c:dLblPos val="ct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EF92-4E14-B947-86C3B8C013A4}"/>
                </c:ext>
              </c:extLst>
            </c:dLbl>
            <c:dLbl>
              <c:idx val="1"/>
              <c:tx>
                <c:rich>
                  <a:bodyPr/>
                  <a:lstStyle/>
                  <a:p>
                    <a:fld id="{BEBCD451-B07D-42D5-95C4-E796DE15BB23}" type="VALUE">
                      <a:rPr lang="en-US" baseline="0"/>
                      <a:pPr/>
                      <a:t>[VALUE]</a:t>
                    </a:fld>
                    <a:endParaRPr lang="en-US"/>
                  </a:p>
                </c:rich>
              </c:tx>
              <c:dLblPos val="ct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F92-4E14-B947-86C3B8C013A4}"/>
                </c:ext>
              </c:extLst>
            </c:dLbl>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ENG.xlsx]ადგილი +2'!$B$4:$B$5</c:f>
              <c:strCache>
                <c:ptCount val="2"/>
                <c:pt idx="0">
                  <c:v>House</c:v>
                </c:pt>
                <c:pt idx="1">
                  <c:v>Public space (street, forest, field, road of a village, schoolyard, Casino)</c:v>
                </c:pt>
              </c:strCache>
            </c:strRef>
          </c:cat>
          <c:val>
            <c:numRef>
              <c:f>'[statistics 2014-2018 ENG.xlsx]ადგილი +2'!$C$4:$C$5</c:f>
              <c:numCache>
                <c:formatCode>General</c:formatCode>
                <c:ptCount val="2"/>
                <c:pt idx="0">
                  <c:v>31</c:v>
                </c:pt>
                <c:pt idx="1">
                  <c:v>15</c:v>
                </c:pt>
              </c:numCache>
            </c:numRef>
          </c:val>
          <c:extLst>
            <c:ext xmlns:c16="http://schemas.microsoft.com/office/drawing/2014/chart" uri="{C3380CC4-5D6E-409C-BE32-E72D297353CC}">
              <c16:uniqueId val="{00000002-EF92-4E14-B947-86C3B8C013A4}"/>
            </c:ext>
          </c:extLst>
        </c:ser>
        <c:dLbls>
          <c:dLblPos val="ctr"/>
          <c:showLegendKey val="0"/>
          <c:showVal val="1"/>
          <c:showCatName val="0"/>
          <c:showSerName val="0"/>
          <c:showPercent val="0"/>
          <c:showBubbleSize val="0"/>
        </c:dLbls>
        <c:gapWidth val="150"/>
        <c:overlap val="100"/>
        <c:axId val="176193456"/>
        <c:axId val="176194016"/>
      </c:barChart>
      <c:catAx>
        <c:axId val="1761934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6194016"/>
        <c:crosses val="autoZero"/>
        <c:auto val="1"/>
        <c:lblAlgn val="ctr"/>
        <c:lblOffset val="100"/>
        <c:noMultiLvlLbl val="0"/>
      </c:catAx>
      <c:valAx>
        <c:axId val="1761940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17619345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r>
              <a:rPr lang="en-US"/>
              <a:t>Weapon of a crime</a:t>
            </a:r>
            <a:r>
              <a:rPr lang="ka-GE"/>
              <a:t> </a:t>
            </a:r>
            <a:endParaRPr lang="en-US"/>
          </a:p>
        </c:rich>
      </c:tx>
      <c:overlay val="0"/>
      <c:spPr>
        <a:noFill/>
        <a:ln>
          <a:noFill/>
        </a:ln>
        <a:effectLst/>
      </c:spPr>
      <c:txPr>
        <a:bodyPr rot="0" spcFirstLastPara="1" vertOverflow="ellipsis" vert="horz" wrap="square" anchor="ctr" anchorCtr="1"/>
        <a:lstStyle/>
        <a:p>
          <a:pPr>
            <a:defRPr sz="1920" b="0" i="0" u="none" strike="noStrike" kern="1200" spc="0" baseline="0">
              <a:solidFill>
                <a:srgbClr val="002060"/>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'[statistics 2014-2018 ENG.xlsx]იარაღი'!$B$3:$B$17</c:f>
              <c:strCache>
                <c:ptCount val="15"/>
                <c:pt idx="0">
                  <c:v>Knife</c:v>
                </c:pt>
                <c:pt idx="1">
                  <c:v>Gun</c:v>
                </c:pt>
                <c:pt idx="2">
                  <c:v>Axe</c:v>
                </c:pt>
                <c:pt idx="3">
                  <c:v>Wooden chair</c:v>
                </c:pt>
                <c:pt idx="4">
                  <c:v>Choking by a hand</c:v>
                </c:pt>
                <c:pt idx="5">
                  <c:v>Bottle</c:v>
                </c:pt>
                <c:pt idx="6">
                  <c:v>crossover by a car</c:v>
                </c:pt>
                <c:pt idx="7">
                  <c:v>Electrical cable</c:v>
                </c:pt>
                <c:pt idx="8">
                  <c:v>Stone (tile)</c:v>
                </c:pt>
                <c:pt idx="9">
                  <c:v>Thick stick</c:v>
                </c:pt>
                <c:pt idx="10">
                  <c:v>Hammer</c:v>
                </c:pt>
                <c:pt idx="11">
                  <c:v>Subject of a metal</c:v>
                </c:pt>
                <c:pt idx="12">
                  <c:v>Beating</c:v>
                </c:pt>
                <c:pt idx="13">
                  <c:v>Gasoline</c:v>
                </c:pt>
                <c:pt idx="14">
                  <c:v>Lace</c:v>
                </c:pt>
              </c:strCache>
            </c:strRef>
          </c:cat>
          <c:val>
            <c:numRef>
              <c:f>'[statistics 2014-2018 ENG.xlsx]იარაღი'!$C$3:$C$17</c:f>
              <c:numCache>
                <c:formatCode>General</c:formatCode>
                <c:ptCount val="15"/>
                <c:pt idx="0">
                  <c:v>21</c:v>
                </c:pt>
                <c:pt idx="1">
                  <c:v>7</c:v>
                </c:pt>
                <c:pt idx="2">
                  <c:v>2</c:v>
                </c:pt>
                <c:pt idx="3">
                  <c:v>2</c:v>
                </c:pt>
                <c:pt idx="4">
                  <c:v>2</c:v>
                </c:pt>
                <c:pt idx="5">
                  <c:v>2</c:v>
                </c:pt>
                <c:pt idx="6">
                  <c:v>2</c:v>
                </c:pt>
                <c:pt idx="7">
                  <c:v>2</c:v>
                </c:pt>
                <c:pt idx="8">
                  <c:v>2</c:v>
                </c:pt>
                <c:pt idx="9">
                  <c:v>1</c:v>
                </c:pt>
                <c:pt idx="10">
                  <c:v>1</c:v>
                </c:pt>
                <c:pt idx="11">
                  <c:v>1</c:v>
                </c:pt>
                <c:pt idx="12">
                  <c:v>2</c:v>
                </c:pt>
                <c:pt idx="13">
                  <c:v>1</c:v>
                </c:pt>
                <c:pt idx="14">
                  <c:v>1</c:v>
                </c:pt>
              </c:numCache>
            </c:numRef>
          </c:val>
          <c:extLst>
            <c:ext xmlns:c16="http://schemas.microsoft.com/office/drawing/2014/chart" uri="{C3380CC4-5D6E-409C-BE32-E72D297353CC}">
              <c16:uniqueId val="{00000000-A97C-47B4-8E37-7ADC09FE56CE}"/>
            </c:ext>
          </c:extLst>
        </c:ser>
        <c:dLbls>
          <c:dLblPos val="ctr"/>
          <c:showLegendKey val="0"/>
          <c:showVal val="1"/>
          <c:showCatName val="0"/>
          <c:showSerName val="0"/>
          <c:showPercent val="0"/>
          <c:showBubbleSize val="0"/>
        </c:dLbls>
        <c:gapWidth val="150"/>
        <c:overlap val="100"/>
        <c:axId val="300207296"/>
        <c:axId val="300210656"/>
      </c:barChart>
      <c:catAx>
        <c:axId val="3002072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300210656"/>
        <c:crosses val="autoZero"/>
        <c:auto val="1"/>
        <c:lblAlgn val="ctr"/>
        <c:lblOffset val="100"/>
        <c:noMultiLvlLbl val="0"/>
      </c:catAx>
      <c:valAx>
        <c:axId val="3002106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rgbClr val="002060"/>
                </a:solidFill>
                <a:latin typeface="+mn-lt"/>
                <a:ea typeface="+mn-ea"/>
                <a:cs typeface="+mn-cs"/>
              </a:defRPr>
            </a:pPr>
            <a:endParaRPr lang="en-US"/>
          </a:p>
        </c:txPr>
        <c:crossAx val="300207296"/>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rgbClr val="00206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3802CC-FE45-4CEC-8590-AFF6970ABE4D}"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en-US"/>
        </a:p>
      </dgm:t>
    </dgm:pt>
    <dgm:pt modelId="{AB1F75CB-834B-4090-BB9A-2FC8CA61EC02}">
      <dgm:prSet phldrT="[Text]"/>
      <dgm:spPr/>
      <dgm:t>
        <a:bodyPr/>
        <a:lstStyle/>
        <a:p>
          <a:r>
            <a:rPr lang="en-US" dirty="0"/>
            <a:t>Control over behavior</a:t>
          </a:r>
        </a:p>
      </dgm:t>
    </dgm:pt>
    <dgm:pt modelId="{67652988-EFC5-492E-A1B4-F7057A9A1B8A}" type="parTrans" cxnId="{B1F8B513-4CBB-4DFB-84FF-13B833258160}">
      <dgm:prSet/>
      <dgm:spPr/>
      <dgm:t>
        <a:bodyPr/>
        <a:lstStyle/>
        <a:p>
          <a:endParaRPr lang="en-US"/>
        </a:p>
      </dgm:t>
    </dgm:pt>
    <dgm:pt modelId="{A6F2D5F2-46BE-4AFD-BA2D-A95D476D7A2F}" type="sibTrans" cxnId="{B1F8B513-4CBB-4DFB-84FF-13B833258160}">
      <dgm:prSet/>
      <dgm:spPr/>
      <dgm:t>
        <a:bodyPr/>
        <a:lstStyle/>
        <a:p>
          <a:endParaRPr lang="en-US"/>
        </a:p>
      </dgm:t>
    </dgm:pt>
    <dgm:pt modelId="{A2E8F973-F9A9-468F-A13D-9DACE385D8DB}">
      <dgm:prSet phldrT="[Text]"/>
      <dgm:spPr/>
      <dgm:t>
        <a:bodyPr/>
        <a:lstStyle/>
        <a:p>
          <a:r>
            <a:rPr lang="en-US" dirty="0"/>
            <a:t>Demand to obey stereotypical roles</a:t>
          </a:r>
        </a:p>
      </dgm:t>
    </dgm:pt>
    <dgm:pt modelId="{07D7CBDC-B9AE-4DA1-91C4-D69F0787F873}" type="parTrans" cxnId="{B55DBFC5-19F3-48A4-8DFB-88F99506EE7E}">
      <dgm:prSet/>
      <dgm:spPr/>
      <dgm:t>
        <a:bodyPr/>
        <a:lstStyle/>
        <a:p>
          <a:endParaRPr lang="en-US"/>
        </a:p>
      </dgm:t>
    </dgm:pt>
    <dgm:pt modelId="{02DEB9A8-B405-4240-A791-6F38A90265EC}" type="sibTrans" cxnId="{B55DBFC5-19F3-48A4-8DFB-88F99506EE7E}">
      <dgm:prSet/>
      <dgm:spPr/>
      <dgm:t>
        <a:bodyPr/>
        <a:lstStyle/>
        <a:p>
          <a:endParaRPr lang="en-US"/>
        </a:p>
      </dgm:t>
    </dgm:pt>
    <dgm:pt modelId="{1787CA27-32EA-4CF0-A773-7573BB406FC0}">
      <dgm:prSet custT="1"/>
      <dgm:spPr/>
      <dgm:t>
        <a:bodyPr/>
        <a:lstStyle/>
        <a:p>
          <a:r>
            <a:rPr lang="en-US" sz="2000" dirty="0"/>
            <a:t>Discriminative and sexist attitudes towards a victim</a:t>
          </a:r>
        </a:p>
      </dgm:t>
    </dgm:pt>
    <dgm:pt modelId="{E6463B71-D588-42B6-AB93-C5DCA9570D10}" type="parTrans" cxnId="{2EFC1358-15AC-4F53-B341-DD2D3A359400}">
      <dgm:prSet/>
      <dgm:spPr/>
      <dgm:t>
        <a:bodyPr/>
        <a:lstStyle/>
        <a:p>
          <a:endParaRPr lang="en-US"/>
        </a:p>
      </dgm:t>
    </dgm:pt>
    <dgm:pt modelId="{8162A86A-0979-480C-AC8E-BDEC8B392030}" type="sibTrans" cxnId="{2EFC1358-15AC-4F53-B341-DD2D3A359400}">
      <dgm:prSet/>
      <dgm:spPr/>
      <dgm:t>
        <a:bodyPr/>
        <a:lstStyle/>
        <a:p>
          <a:endParaRPr lang="en-US"/>
        </a:p>
      </dgm:t>
    </dgm:pt>
    <dgm:pt modelId="{B43BCF0D-39FC-4E7B-B19C-8CDACEE2808C}">
      <dgm:prSet/>
      <dgm:spPr/>
      <dgm:t>
        <a:bodyPr/>
        <a:lstStyle/>
        <a:p>
          <a:r>
            <a:rPr lang="en-US" dirty="0"/>
            <a:t>Proprietary attitudes</a:t>
          </a:r>
        </a:p>
      </dgm:t>
    </dgm:pt>
    <dgm:pt modelId="{D38A3B95-6E03-4758-BDA0-DBE443D6D10C}" type="parTrans" cxnId="{1D19D5D9-EA9D-490E-B168-89556966A4F5}">
      <dgm:prSet/>
      <dgm:spPr/>
      <dgm:t>
        <a:bodyPr/>
        <a:lstStyle/>
        <a:p>
          <a:endParaRPr lang="en-US"/>
        </a:p>
      </dgm:t>
    </dgm:pt>
    <dgm:pt modelId="{2C0FCC16-9E65-4A13-8668-29F9D664E373}" type="sibTrans" cxnId="{1D19D5D9-EA9D-490E-B168-89556966A4F5}">
      <dgm:prSet/>
      <dgm:spPr/>
      <dgm:t>
        <a:bodyPr/>
        <a:lstStyle/>
        <a:p>
          <a:endParaRPr lang="en-US"/>
        </a:p>
      </dgm:t>
    </dgm:pt>
    <dgm:pt modelId="{BE4D76F3-33CC-440F-9210-A5409C623546}" type="pres">
      <dgm:prSet presAssocID="{893802CC-FE45-4CEC-8590-AFF6970ABE4D}" presName="Name0" presStyleCnt="0">
        <dgm:presLayoutVars>
          <dgm:dir/>
          <dgm:resizeHandles val="exact"/>
        </dgm:presLayoutVars>
      </dgm:prSet>
      <dgm:spPr/>
    </dgm:pt>
    <dgm:pt modelId="{DCA8E596-33BE-44E7-A1D3-ABF71ABD6AA2}" type="pres">
      <dgm:prSet presAssocID="{1787CA27-32EA-4CF0-A773-7573BB406FC0}" presName="node" presStyleLbl="node1" presStyleIdx="0" presStyleCnt="4">
        <dgm:presLayoutVars>
          <dgm:bulletEnabled val="1"/>
        </dgm:presLayoutVars>
      </dgm:prSet>
      <dgm:spPr/>
    </dgm:pt>
    <dgm:pt modelId="{D5DF44E2-9107-46D7-82FF-1B1960CB8C80}" type="pres">
      <dgm:prSet presAssocID="{8162A86A-0979-480C-AC8E-BDEC8B392030}" presName="sibTrans" presStyleCnt="0"/>
      <dgm:spPr/>
    </dgm:pt>
    <dgm:pt modelId="{EAB6F89A-DA38-45DE-B28E-F751BD4919FD}" type="pres">
      <dgm:prSet presAssocID="{B43BCF0D-39FC-4E7B-B19C-8CDACEE2808C}" presName="node" presStyleLbl="node1" presStyleIdx="1" presStyleCnt="4">
        <dgm:presLayoutVars>
          <dgm:bulletEnabled val="1"/>
        </dgm:presLayoutVars>
      </dgm:prSet>
      <dgm:spPr/>
    </dgm:pt>
    <dgm:pt modelId="{722DADB2-C989-49C5-B3E1-2D87D755F9BD}" type="pres">
      <dgm:prSet presAssocID="{2C0FCC16-9E65-4A13-8668-29F9D664E373}" presName="sibTrans" presStyleCnt="0"/>
      <dgm:spPr/>
    </dgm:pt>
    <dgm:pt modelId="{D3E61A04-C85A-4A9C-A200-E75B184E77AB}" type="pres">
      <dgm:prSet presAssocID="{AB1F75CB-834B-4090-BB9A-2FC8CA61EC02}" presName="node" presStyleLbl="node1" presStyleIdx="2" presStyleCnt="4">
        <dgm:presLayoutVars>
          <dgm:bulletEnabled val="1"/>
        </dgm:presLayoutVars>
      </dgm:prSet>
      <dgm:spPr/>
    </dgm:pt>
    <dgm:pt modelId="{D628D9A2-9BCF-4C3D-840E-6D45199876AC}" type="pres">
      <dgm:prSet presAssocID="{A6F2D5F2-46BE-4AFD-BA2D-A95D476D7A2F}" presName="sibTrans" presStyleCnt="0"/>
      <dgm:spPr/>
    </dgm:pt>
    <dgm:pt modelId="{D3869270-78D5-4470-BC5A-97BE619F711E}" type="pres">
      <dgm:prSet presAssocID="{A2E8F973-F9A9-468F-A13D-9DACE385D8DB}" presName="node" presStyleLbl="node1" presStyleIdx="3" presStyleCnt="4">
        <dgm:presLayoutVars>
          <dgm:bulletEnabled val="1"/>
        </dgm:presLayoutVars>
      </dgm:prSet>
      <dgm:spPr/>
    </dgm:pt>
  </dgm:ptLst>
  <dgm:cxnLst>
    <dgm:cxn modelId="{BEA9EA0A-CE67-44AD-8FBE-80A6DDEFE674}" type="presOf" srcId="{A2E8F973-F9A9-468F-A13D-9DACE385D8DB}" destId="{D3869270-78D5-4470-BC5A-97BE619F711E}" srcOrd="0" destOrd="0" presId="urn:microsoft.com/office/officeart/2005/8/layout/hList6"/>
    <dgm:cxn modelId="{B1F8B513-4CBB-4DFB-84FF-13B833258160}" srcId="{893802CC-FE45-4CEC-8590-AFF6970ABE4D}" destId="{AB1F75CB-834B-4090-BB9A-2FC8CA61EC02}" srcOrd="2" destOrd="0" parTransId="{67652988-EFC5-492E-A1B4-F7057A9A1B8A}" sibTransId="{A6F2D5F2-46BE-4AFD-BA2D-A95D476D7A2F}"/>
    <dgm:cxn modelId="{FDBA9467-DA9A-45CB-BF9C-A784C4227CD5}" type="presOf" srcId="{AB1F75CB-834B-4090-BB9A-2FC8CA61EC02}" destId="{D3E61A04-C85A-4A9C-A200-E75B184E77AB}" srcOrd="0" destOrd="0" presId="urn:microsoft.com/office/officeart/2005/8/layout/hList6"/>
    <dgm:cxn modelId="{B297B66A-44DB-42F6-A66F-257B66DFC239}" type="presOf" srcId="{B43BCF0D-39FC-4E7B-B19C-8CDACEE2808C}" destId="{EAB6F89A-DA38-45DE-B28E-F751BD4919FD}" srcOrd="0" destOrd="0" presId="urn:microsoft.com/office/officeart/2005/8/layout/hList6"/>
    <dgm:cxn modelId="{50292556-56AD-4CBA-9AAD-21260353404A}" type="presOf" srcId="{1787CA27-32EA-4CF0-A773-7573BB406FC0}" destId="{DCA8E596-33BE-44E7-A1D3-ABF71ABD6AA2}" srcOrd="0" destOrd="0" presId="urn:microsoft.com/office/officeart/2005/8/layout/hList6"/>
    <dgm:cxn modelId="{2EFC1358-15AC-4F53-B341-DD2D3A359400}" srcId="{893802CC-FE45-4CEC-8590-AFF6970ABE4D}" destId="{1787CA27-32EA-4CF0-A773-7573BB406FC0}" srcOrd="0" destOrd="0" parTransId="{E6463B71-D588-42B6-AB93-C5DCA9570D10}" sibTransId="{8162A86A-0979-480C-AC8E-BDEC8B392030}"/>
    <dgm:cxn modelId="{158EF2A0-4BBB-42D4-8940-50EC5975E949}" type="presOf" srcId="{893802CC-FE45-4CEC-8590-AFF6970ABE4D}" destId="{BE4D76F3-33CC-440F-9210-A5409C623546}" srcOrd="0" destOrd="0" presId="urn:microsoft.com/office/officeart/2005/8/layout/hList6"/>
    <dgm:cxn modelId="{B55DBFC5-19F3-48A4-8DFB-88F99506EE7E}" srcId="{893802CC-FE45-4CEC-8590-AFF6970ABE4D}" destId="{A2E8F973-F9A9-468F-A13D-9DACE385D8DB}" srcOrd="3" destOrd="0" parTransId="{07D7CBDC-B9AE-4DA1-91C4-D69F0787F873}" sibTransId="{02DEB9A8-B405-4240-A791-6F38A90265EC}"/>
    <dgm:cxn modelId="{1D19D5D9-EA9D-490E-B168-89556966A4F5}" srcId="{893802CC-FE45-4CEC-8590-AFF6970ABE4D}" destId="{B43BCF0D-39FC-4E7B-B19C-8CDACEE2808C}" srcOrd="1" destOrd="0" parTransId="{D38A3B95-6E03-4758-BDA0-DBE443D6D10C}" sibTransId="{2C0FCC16-9E65-4A13-8668-29F9D664E373}"/>
    <dgm:cxn modelId="{59C165BF-E49B-4228-BEF9-A22C3AB818B1}" type="presParOf" srcId="{BE4D76F3-33CC-440F-9210-A5409C623546}" destId="{DCA8E596-33BE-44E7-A1D3-ABF71ABD6AA2}" srcOrd="0" destOrd="0" presId="urn:microsoft.com/office/officeart/2005/8/layout/hList6"/>
    <dgm:cxn modelId="{855D501B-4763-48DF-AFA2-6BB2B4DCB917}" type="presParOf" srcId="{BE4D76F3-33CC-440F-9210-A5409C623546}" destId="{D5DF44E2-9107-46D7-82FF-1B1960CB8C80}" srcOrd="1" destOrd="0" presId="urn:microsoft.com/office/officeart/2005/8/layout/hList6"/>
    <dgm:cxn modelId="{9F650A08-821C-48A9-8F90-2F01092F9B9E}" type="presParOf" srcId="{BE4D76F3-33CC-440F-9210-A5409C623546}" destId="{EAB6F89A-DA38-45DE-B28E-F751BD4919FD}" srcOrd="2" destOrd="0" presId="urn:microsoft.com/office/officeart/2005/8/layout/hList6"/>
    <dgm:cxn modelId="{839D9646-A2F5-45C5-9059-2D5FA87EF1AB}" type="presParOf" srcId="{BE4D76F3-33CC-440F-9210-A5409C623546}" destId="{722DADB2-C989-49C5-B3E1-2D87D755F9BD}" srcOrd="3" destOrd="0" presId="urn:microsoft.com/office/officeart/2005/8/layout/hList6"/>
    <dgm:cxn modelId="{36915AD4-9FE3-4E58-A450-24CDB98BC68D}" type="presParOf" srcId="{BE4D76F3-33CC-440F-9210-A5409C623546}" destId="{D3E61A04-C85A-4A9C-A200-E75B184E77AB}" srcOrd="4" destOrd="0" presId="urn:microsoft.com/office/officeart/2005/8/layout/hList6"/>
    <dgm:cxn modelId="{1F67A1CE-5A4D-46DA-AE5F-8ABF69781FC4}" type="presParOf" srcId="{BE4D76F3-33CC-440F-9210-A5409C623546}" destId="{D628D9A2-9BCF-4C3D-840E-6D45199876AC}" srcOrd="5" destOrd="0" presId="urn:microsoft.com/office/officeart/2005/8/layout/hList6"/>
    <dgm:cxn modelId="{27170728-576E-4842-B48D-CFE4A1679818}" type="presParOf" srcId="{BE4D76F3-33CC-440F-9210-A5409C623546}" destId="{D3869270-78D5-4470-BC5A-97BE619F711E}"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9BE2AB1D-373D-4375-837F-C9E59BA51FED}" type="presOf" srcId="{43341A5F-F010-4C69-BD78-D7A9F0FFD36A}" destId="{E33ECADC-0A3F-4C17-82F8-A7E3D23B7456}" srcOrd="0" destOrd="0" presId="urn:microsoft.com/office/officeart/2005/8/layout/venn3"/>
    <dgm:cxn modelId="{3D3D6A1E-0FAC-463B-A829-9CC5418029C4}" type="presOf" srcId="{D9B666A7-BD3B-414B-90DE-A8F6E8CE06E4}" destId="{76F1CF93-46F9-4E57-85C6-9CE95F0D1B60}" srcOrd="0" destOrd="0" presId="urn:microsoft.com/office/officeart/2005/8/layout/venn3"/>
    <dgm:cxn modelId="{1F839120-BA55-4559-A2EB-C5D804700F62}" type="presOf" srcId="{8568D2EA-5FED-4889-94D2-C04DE2FBAAC9}" destId="{B06BBA3C-4F1B-47B7-9A49-6544C4C30722}" srcOrd="0" destOrd="0" presId="urn:microsoft.com/office/officeart/2005/8/layout/venn3"/>
    <dgm:cxn modelId="{20CC8B3E-F603-4DED-9DDA-4855E9E25A87}" type="presOf" srcId="{F37A6C88-894A-4A75-9DA2-754F77566568}" destId="{823515C1-B940-4766-BF7A-7B653D537A5A}"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E9A107AB-5CAB-4E1A-90F2-5E7A65D6948F}" type="presOf" srcId="{6C90439B-84F9-4749-A0F6-29922302FCE5}" destId="{E8562492-6249-4F9D-9719-766D8513462A}" srcOrd="0" destOrd="0" presId="urn:microsoft.com/office/officeart/2005/8/layout/venn3"/>
    <dgm:cxn modelId="{D924DAD4-E26A-4E0D-B8F5-7CC53FA6E8DC}" type="presOf" srcId="{318D9FD6-4110-4864-BAD2-19485E71489E}" destId="{70B8B951-CACD-4FAE-8BC9-BFC469CD7830}" srcOrd="0" destOrd="0" presId="urn:microsoft.com/office/officeart/2005/8/layout/venn3"/>
    <dgm:cxn modelId="{7A69C907-C026-4469-A1D9-677EBA16DC1B}" type="presParOf" srcId="{823515C1-B940-4766-BF7A-7B653D537A5A}" destId="{76F1CF93-46F9-4E57-85C6-9CE95F0D1B60}" srcOrd="0" destOrd="0" presId="urn:microsoft.com/office/officeart/2005/8/layout/venn3"/>
    <dgm:cxn modelId="{9D0BBDCD-E613-48C4-AEA6-1B93D015FF72}" type="presParOf" srcId="{823515C1-B940-4766-BF7A-7B653D537A5A}" destId="{C893206F-B841-4DA4-B926-BA7208F8E78E}" srcOrd="1" destOrd="0" presId="urn:microsoft.com/office/officeart/2005/8/layout/venn3"/>
    <dgm:cxn modelId="{1ECB7D52-0E56-43BF-97B9-AD96E65DEA4A}" type="presParOf" srcId="{823515C1-B940-4766-BF7A-7B653D537A5A}" destId="{E33ECADC-0A3F-4C17-82F8-A7E3D23B7456}" srcOrd="2" destOrd="0" presId="urn:microsoft.com/office/officeart/2005/8/layout/venn3"/>
    <dgm:cxn modelId="{18E77BD3-2ED9-4504-9447-094A8F913453}" type="presParOf" srcId="{823515C1-B940-4766-BF7A-7B653D537A5A}" destId="{F434992E-E8B7-414C-B5B2-1231CCBD9422}" srcOrd="3" destOrd="0" presId="urn:microsoft.com/office/officeart/2005/8/layout/venn3"/>
    <dgm:cxn modelId="{3A4C6D5B-DBD0-42F2-B266-8CD098A20631}" type="presParOf" srcId="{823515C1-B940-4766-BF7A-7B653D537A5A}" destId="{70B8B951-CACD-4FAE-8BC9-BFC469CD7830}" srcOrd="4" destOrd="0" presId="urn:microsoft.com/office/officeart/2005/8/layout/venn3"/>
    <dgm:cxn modelId="{AD8569D6-3157-490B-A1CF-0546436EA3D4}" type="presParOf" srcId="{823515C1-B940-4766-BF7A-7B653D537A5A}" destId="{A724F91D-E6AC-44B2-B069-4ED11C99C605}" srcOrd="5" destOrd="0" presId="urn:microsoft.com/office/officeart/2005/8/layout/venn3"/>
    <dgm:cxn modelId="{E60D6179-F0E8-4F45-A82E-8E4654A7D091}" type="presParOf" srcId="{823515C1-B940-4766-BF7A-7B653D537A5A}" destId="{E8562492-6249-4F9D-9719-766D8513462A}" srcOrd="6" destOrd="0" presId="urn:microsoft.com/office/officeart/2005/8/layout/venn3"/>
    <dgm:cxn modelId="{A5F85E0A-7533-4F07-86AE-485D91D4C4BD}" type="presParOf" srcId="{823515C1-B940-4766-BF7A-7B653D537A5A}" destId="{86DD7E57-AE31-45F3-A2F7-DB2B7B4E2B02}" srcOrd="7" destOrd="0" presId="urn:microsoft.com/office/officeart/2005/8/layout/venn3"/>
    <dgm:cxn modelId="{336D9246-0213-4908-B6A8-6B5901E8CF1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A646A846-EBFF-4A68-BE42-2B4787A78148}" type="presOf" srcId="{8568D2EA-5FED-4889-94D2-C04DE2FBAAC9}" destId="{B06BBA3C-4F1B-47B7-9A49-6544C4C30722}" srcOrd="0" destOrd="0" presId="urn:microsoft.com/office/officeart/2005/8/layout/venn3"/>
    <dgm:cxn modelId="{28A79C68-0B60-4DB7-AE1B-EC29BD9D4D87}" type="presOf" srcId="{318D9FD6-4110-4864-BAD2-19485E71489E}" destId="{70B8B951-CACD-4FAE-8BC9-BFC469CD7830}" srcOrd="0" destOrd="0" presId="urn:microsoft.com/office/officeart/2005/8/layout/venn3"/>
    <dgm:cxn modelId="{7FC00C69-FFBB-4394-8A5B-CB8161E5DA96}" type="presOf" srcId="{6C90439B-84F9-4749-A0F6-29922302FCE5}" destId="{E8562492-6249-4F9D-9719-766D8513462A}"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AFF407B2-A8A0-414E-A591-ED74CFC04ABE}" type="presOf" srcId="{43341A5F-F010-4C69-BD78-D7A9F0FFD36A}" destId="{E33ECADC-0A3F-4C17-82F8-A7E3D23B7456}" srcOrd="0" destOrd="0" presId="urn:microsoft.com/office/officeart/2005/8/layout/venn3"/>
    <dgm:cxn modelId="{A9DEB8E7-0F2E-47F0-BA35-15BC0840AB04}" type="presOf" srcId="{F37A6C88-894A-4A75-9DA2-754F77566568}" destId="{823515C1-B940-4766-BF7A-7B653D537A5A}" srcOrd="0" destOrd="0" presId="urn:microsoft.com/office/officeart/2005/8/layout/venn3"/>
    <dgm:cxn modelId="{439521F4-512B-489D-93A5-B3967E7E63AE}" type="presOf" srcId="{D9B666A7-BD3B-414B-90DE-A8F6E8CE06E4}" destId="{76F1CF93-46F9-4E57-85C6-9CE95F0D1B60}" srcOrd="0" destOrd="0" presId="urn:microsoft.com/office/officeart/2005/8/layout/venn3"/>
    <dgm:cxn modelId="{D735F371-0E0B-49B7-B7BC-3815778927F8}" type="presParOf" srcId="{823515C1-B940-4766-BF7A-7B653D537A5A}" destId="{76F1CF93-46F9-4E57-85C6-9CE95F0D1B60}" srcOrd="0" destOrd="0" presId="urn:microsoft.com/office/officeart/2005/8/layout/venn3"/>
    <dgm:cxn modelId="{F5C15E10-F902-4DAB-B0A8-BDD5F768E519}" type="presParOf" srcId="{823515C1-B940-4766-BF7A-7B653D537A5A}" destId="{C893206F-B841-4DA4-B926-BA7208F8E78E}" srcOrd="1" destOrd="0" presId="urn:microsoft.com/office/officeart/2005/8/layout/venn3"/>
    <dgm:cxn modelId="{2BA47E5A-31FD-4CB3-9AE8-F3C6CBF23D32}" type="presParOf" srcId="{823515C1-B940-4766-BF7A-7B653D537A5A}" destId="{E33ECADC-0A3F-4C17-82F8-A7E3D23B7456}" srcOrd="2" destOrd="0" presId="urn:microsoft.com/office/officeart/2005/8/layout/venn3"/>
    <dgm:cxn modelId="{A5E964B7-C4B9-4853-9C6F-9210780D7059}" type="presParOf" srcId="{823515C1-B940-4766-BF7A-7B653D537A5A}" destId="{F434992E-E8B7-414C-B5B2-1231CCBD9422}" srcOrd="3" destOrd="0" presId="urn:microsoft.com/office/officeart/2005/8/layout/venn3"/>
    <dgm:cxn modelId="{30A5D50C-ADE4-4F0C-A3D0-257FE7118E53}" type="presParOf" srcId="{823515C1-B940-4766-BF7A-7B653D537A5A}" destId="{70B8B951-CACD-4FAE-8BC9-BFC469CD7830}" srcOrd="4" destOrd="0" presId="urn:microsoft.com/office/officeart/2005/8/layout/venn3"/>
    <dgm:cxn modelId="{FDFF1B3F-0668-4B7F-9A26-7DFAF31F7B60}" type="presParOf" srcId="{823515C1-B940-4766-BF7A-7B653D537A5A}" destId="{A724F91D-E6AC-44B2-B069-4ED11C99C605}" srcOrd="5" destOrd="0" presId="urn:microsoft.com/office/officeart/2005/8/layout/venn3"/>
    <dgm:cxn modelId="{EE2929C9-A8A7-4E09-A9CD-D65EF21D0669}" type="presParOf" srcId="{823515C1-B940-4766-BF7A-7B653D537A5A}" destId="{E8562492-6249-4F9D-9719-766D8513462A}" srcOrd="6" destOrd="0" presId="urn:microsoft.com/office/officeart/2005/8/layout/venn3"/>
    <dgm:cxn modelId="{20C117A2-81C4-48C9-902E-F26EF822A07B}" type="presParOf" srcId="{823515C1-B940-4766-BF7A-7B653D537A5A}" destId="{86DD7E57-AE31-45F3-A2F7-DB2B7B4E2B02}" srcOrd="7" destOrd="0" presId="urn:microsoft.com/office/officeart/2005/8/layout/venn3"/>
    <dgm:cxn modelId="{8C744A87-2D8A-447C-9311-16EFC02E260C}"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618BA8-AB31-4CEE-8A6A-8BFC2DB3D9BF}" type="doc">
      <dgm:prSet loTypeId="urn:microsoft.com/office/officeart/2008/layout/AlternatingHexagons" loCatId="list" qsTypeId="urn:microsoft.com/office/officeart/2005/8/quickstyle/simple1" qsCatId="simple" csTypeId="urn:microsoft.com/office/officeart/2005/8/colors/accent2_1" csCatId="accent2" phldr="1"/>
      <dgm:spPr/>
      <dgm:t>
        <a:bodyPr/>
        <a:lstStyle/>
        <a:p>
          <a:endParaRPr lang="en-US"/>
        </a:p>
      </dgm:t>
    </dgm:pt>
    <dgm:pt modelId="{9BA3C2B4-55F8-42F4-BCF3-D769A92DA8E2}">
      <dgm:prSet phldrT="[Text]" custT="1"/>
      <dgm:spPr/>
      <dgm:t>
        <a:bodyPr/>
        <a:lstStyle/>
        <a:p>
          <a:r>
            <a:rPr lang="en-US" sz="1800" dirty="0"/>
            <a:t>109</a:t>
          </a:r>
        </a:p>
      </dgm:t>
    </dgm:pt>
    <dgm:pt modelId="{69F29B93-E0C5-4009-A800-3E59075EAEC7}" type="parTrans" cxnId="{FAFB16AF-9EB2-4FC1-84DC-A9D0FBA224C2}">
      <dgm:prSet/>
      <dgm:spPr/>
      <dgm:t>
        <a:bodyPr/>
        <a:lstStyle/>
        <a:p>
          <a:endParaRPr lang="en-US"/>
        </a:p>
      </dgm:t>
    </dgm:pt>
    <dgm:pt modelId="{71869558-3CD1-4E0A-8D83-1D16E269C409}" type="sibTrans" cxnId="{FAFB16AF-9EB2-4FC1-84DC-A9D0FBA224C2}">
      <dgm:prSet custT="1"/>
      <dgm:spPr/>
      <dgm:t>
        <a:bodyPr/>
        <a:lstStyle/>
        <a:p>
          <a:r>
            <a:rPr lang="ka-GE" sz="1800" dirty="0"/>
            <a:t>108</a:t>
          </a:r>
          <a:endParaRPr lang="en-US" sz="1800" dirty="0"/>
        </a:p>
      </dgm:t>
    </dgm:pt>
    <dgm:pt modelId="{4F6214B4-AE8A-4C99-9D7F-9E59C5F93600}">
      <dgm:prSet phldrT="[Text]" custT="1"/>
      <dgm:spPr/>
      <dgm:t>
        <a:bodyPr/>
        <a:lstStyle/>
        <a:p>
          <a:r>
            <a:rPr lang="ka-GE" sz="1800" dirty="0"/>
            <a:t>111</a:t>
          </a:r>
          <a:endParaRPr lang="en-US" sz="1800" dirty="0"/>
        </a:p>
      </dgm:t>
    </dgm:pt>
    <dgm:pt modelId="{5F9259B4-49F8-4108-8D7A-C38DEBB3D45C}" type="parTrans" cxnId="{49DDD1F2-7A14-4A82-B97E-F569CC688B83}">
      <dgm:prSet/>
      <dgm:spPr/>
      <dgm:t>
        <a:bodyPr/>
        <a:lstStyle/>
        <a:p>
          <a:endParaRPr lang="en-US"/>
        </a:p>
      </dgm:t>
    </dgm:pt>
    <dgm:pt modelId="{88556823-8A37-45EF-8F66-47A5E7B0B915}" type="sibTrans" cxnId="{49DDD1F2-7A14-4A82-B97E-F569CC688B83}">
      <dgm:prSet/>
      <dgm:spPr/>
      <dgm:t>
        <a:bodyPr/>
        <a:lstStyle/>
        <a:p>
          <a:r>
            <a:rPr lang="ka-GE" dirty="0"/>
            <a:t>117.2</a:t>
          </a:r>
          <a:endParaRPr lang="en-US" dirty="0"/>
        </a:p>
      </dgm:t>
    </dgm:pt>
    <dgm:pt modelId="{7E64D935-0063-48AA-8531-09DA303E9346}">
      <dgm:prSet phldrT="[Text]" custT="1"/>
      <dgm:spPr/>
      <dgm:t>
        <a:bodyPr/>
        <a:lstStyle/>
        <a:p>
          <a:r>
            <a:rPr lang="ka-GE" sz="1600" dirty="0"/>
            <a:t>137.4.ბ</a:t>
          </a:r>
          <a:endParaRPr lang="en-US" sz="1600" dirty="0"/>
        </a:p>
      </dgm:t>
    </dgm:pt>
    <dgm:pt modelId="{D2B486E1-7C5C-4FD8-BA6A-7E6CE0B85411}" type="parTrans" cxnId="{D3CFB72B-A976-4206-BDEB-22D83A6D2B0D}">
      <dgm:prSet/>
      <dgm:spPr/>
      <dgm:t>
        <a:bodyPr/>
        <a:lstStyle/>
        <a:p>
          <a:endParaRPr lang="en-US"/>
        </a:p>
      </dgm:t>
    </dgm:pt>
    <dgm:pt modelId="{499A0489-2F30-4EDB-A74F-5381780F6E06}" type="sibTrans" cxnId="{D3CFB72B-A976-4206-BDEB-22D83A6D2B0D}">
      <dgm:prSet custT="1"/>
      <dgm:spPr/>
      <dgm:t>
        <a:bodyPr/>
        <a:lstStyle/>
        <a:p>
          <a:endParaRPr lang="en-US" sz="1800" dirty="0"/>
        </a:p>
      </dgm:t>
    </dgm:pt>
    <dgm:pt modelId="{11A21F9D-F93F-46A0-B08E-0CCB2D044992}">
      <dgm:prSet custT="1"/>
      <dgm:spPr/>
      <dgm:t>
        <a:bodyPr/>
        <a:lstStyle/>
        <a:p>
          <a:r>
            <a:rPr lang="ka-GE" sz="1800" b="0" dirty="0"/>
            <a:t>138.3.ბ</a:t>
          </a:r>
          <a:endParaRPr lang="en-US" sz="1800" b="0" dirty="0"/>
        </a:p>
      </dgm:t>
    </dgm:pt>
    <dgm:pt modelId="{3CFAD4F7-D6B4-4563-AFB6-EFC7EF51D451}" type="parTrans" cxnId="{3EE01845-B226-46CD-A3AA-A6ACD722DEC8}">
      <dgm:prSet/>
      <dgm:spPr/>
      <dgm:t>
        <a:bodyPr/>
        <a:lstStyle/>
        <a:p>
          <a:endParaRPr lang="en-US"/>
        </a:p>
      </dgm:t>
    </dgm:pt>
    <dgm:pt modelId="{B43750D4-4E52-4CAB-88F4-18C63BBAB686}" type="sibTrans" cxnId="{3EE01845-B226-46CD-A3AA-A6ACD722DEC8}">
      <dgm:prSet/>
      <dgm:spPr/>
      <dgm:t>
        <a:bodyPr/>
        <a:lstStyle/>
        <a:p>
          <a:r>
            <a:rPr lang="ka-GE" dirty="0"/>
            <a:t>133.3</a:t>
          </a:r>
          <a:endParaRPr lang="en-US" dirty="0"/>
        </a:p>
      </dgm:t>
    </dgm:pt>
    <dgm:pt modelId="{6D6CF8A4-7CFB-45B0-B944-512BAF2566EF}">
      <dgm:prSet custT="1"/>
      <dgm:spPr/>
      <dgm:t>
        <a:bodyPr/>
        <a:lstStyle/>
        <a:p>
          <a:r>
            <a:rPr lang="ka-GE" sz="1800" b="0" dirty="0"/>
            <a:t>13</a:t>
          </a:r>
          <a:r>
            <a:rPr lang="en-US" sz="1800" b="0" dirty="0"/>
            <a:t>32</a:t>
          </a:r>
          <a:r>
            <a:rPr lang="ka-GE" sz="1800" b="0" dirty="0"/>
            <a:t>.3 </a:t>
          </a:r>
          <a:endParaRPr lang="en-US" sz="1800" b="0" dirty="0"/>
        </a:p>
      </dgm:t>
    </dgm:pt>
    <dgm:pt modelId="{34484B1D-E93C-417F-B3FA-3E090F5BA069}" type="parTrans" cxnId="{419A3846-2D24-4206-ACEC-47FFA103322A}">
      <dgm:prSet/>
      <dgm:spPr/>
      <dgm:t>
        <a:bodyPr/>
        <a:lstStyle/>
        <a:p>
          <a:endParaRPr lang="en-US"/>
        </a:p>
      </dgm:t>
    </dgm:pt>
    <dgm:pt modelId="{E5515FE0-AC7A-4B9E-869F-F16654476772}" type="sibTrans" cxnId="{419A3846-2D24-4206-ACEC-47FFA103322A}">
      <dgm:prSet custT="1"/>
      <dgm:spPr/>
      <dgm:t>
        <a:bodyPr/>
        <a:lstStyle/>
        <a:p>
          <a:r>
            <a:rPr lang="ka-GE" sz="1800" b="0" dirty="0"/>
            <a:t>133</a:t>
          </a:r>
          <a:r>
            <a:rPr lang="ka-GE" sz="1800" b="0" baseline="30000" dirty="0"/>
            <a:t>1</a:t>
          </a:r>
          <a:r>
            <a:rPr lang="ka-GE" sz="1800" b="0" dirty="0"/>
            <a:t>.3</a:t>
          </a:r>
          <a:endParaRPr lang="en-US" sz="1800" b="0" dirty="0"/>
        </a:p>
      </dgm:t>
    </dgm:pt>
    <dgm:pt modelId="{EA701CFF-DDEF-4B11-8E18-3490416610BD}">
      <dgm:prSet custT="1"/>
      <dgm:spPr/>
      <dgm:t>
        <a:bodyPr/>
        <a:lstStyle/>
        <a:p>
          <a:endParaRPr lang="en-US" sz="1000" dirty="0"/>
        </a:p>
        <a:p>
          <a:r>
            <a:rPr lang="ka-GE" sz="1800" b="0" dirty="0"/>
            <a:t>143</a:t>
          </a:r>
          <a:r>
            <a:rPr lang="ka-GE" sz="1800" b="0" baseline="30000" dirty="0"/>
            <a:t>1</a:t>
          </a:r>
          <a:r>
            <a:rPr lang="ka-GE" sz="1800" b="0" dirty="0"/>
            <a:t>.4.ბ</a:t>
          </a:r>
          <a:endParaRPr lang="en-US" sz="1800" b="0" dirty="0"/>
        </a:p>
      </dgm:t>
    </dgm:pt>
    <dgm:pt modelId="{B7C02E44-A533-4BEE-9285-E0241CEC03E5}" type="parTrans" cxnId="{F85BDA5E-EFF0-4FA3-97D6-B93C11C2D27E}">
      <dgm:prSet/>
      <dgm:spPr/>
      <dgm:t>
        <a:bodyPr/>
        <a:lstStyle/>
        <a:p>
          <a:endParaRPr lang="en-US"/>
        </a:p>
      </dgm:t>
    </dgm:pt>
    <dgm:pt modelId="{03AFD3EE-0A13-44FA-BEED-817B32AD85ED}" type="sibTrans" cxnId="{F85BDA5E-EFF0-4FA3-97D6-B93C11C2D27E}">
      <dgm:prSet custT="1"/>
      <dgm:spPr/>
      <dgm:t>
        <a:bodyPr/>
        <a:lstStyle/>
        <a:p>
          <a:r>
            <a:rPr lang="ka-GE" sz="1800" b="0" dirty="0"/>
            <a:t>144</a:t>
          </a:r>
          <a:r>
            <a:rPr lang="ka-GE" sz="1800" b="0" baseline="30000" dirty="0"/>
            <a:t>1</a:t>
          </a:r>
          <a:r>
            <a:rPr lang="ka-GE" sz="1800" b="0" dirty="0"/>
            <a:t>.3</a:t>
          </a:r>
          <a:endParaRPr lang="en-US" sz="1800" b="0" dirty="0"/>
        </a:p>
      </dgm:t>
    </dgm:pt>
    <dgm:pt modelId="{4BB5126E-892D-4F4B-9B20-9590CD4C1A17}">
      <dgm:prSet phldrT="[Text]"/>
      <dgm:spPr/>
      <dgm:t>
        <a:bodyPr/>
        <a:lstStyle/>
        <a:p>
          <a:r>
            <a:rPr lang="ka-GE" dirty="0"/>
            <a:t>1</a:t>
          </a:r>
          <a:r>
            <a:rPr lang="en-US" dirty="0"/>
            <a:t>15</a:t>
          </a:r>
        </a:p>
      </dgm:t>
    </dgm:pt>
    <dgm:pt modelId="{ABE5A945-6E86-4A97-AFE1-B99489AE2C27}" type="parTrans" cxnId="{57478073-0C3A-48C4-8B8E-0BBA00D54487}">
      <dgm:prSet/>
      <dgm:spPr/>
      <dgm:t>
        <a:bodyPr/>
        <a:lstStyle/>
        <a:p>
          <a:endParaRPr lang="en-US"/>
        </a:p>
      </dgm:t>
    </dgm:pt>
    <dgm:pt modelId="{DD4B50AE-D719-48CE-BD46-048A83253EFA}" type="sibTrans" cxnId="{57478073-0C3A-48C4-8B8E-0BBA00D54487}">
      <dgm:prSet/>
      <dgm:spPr/>
      <dgm:t>
        <a:bodyPr/>
        <a:lstStyle/>
        <a:p>
          <a:r>
            <a:rPr lang="en-US" dirty="0"/>
            <a:t>118.2</a:t>
          </a:r>
        </a:p>
      </dgm:t>
    </dgm:pt>
    <dgm:pt modelId="{367057EA-02F6-4529-858C-AE4F59485AF4}" type="pres">
      <dgm:prSet presAssocID="{86618BA8-AB31-4CEE-8A6A-8BFC2DB3D9BF}" presName="Name0" presStyleCnt="0">
        <dgm:presLayoutVars>
          <dgm:chMax/>
          <dgm:chPref/>
          <dgm:dir/>
          <dgm:animLvl val="lvl"/>
        </dgm:presLayoutVars>
      </dgm:prSet>
      <dgm:spPr/>
    </dgm:pt>
    <dgm:pt modelId="{5092A125-F998-4CA2-83F0-90F9ED2AFE61}" type="pres">
      <dgm:prSet presAssocID="{9BA3C2B4-55F8-42F4-BCF3-D769A92DA8E2}" presName="composite" presStyleCnt="0"/>
      <dgm:spPr/>
    </dgm:pt>
    <dgm:pt modelId="{63087B02-E5A6-492A-BA99-787CABF23D1B}" type="pres">
      <dgm:prSet presAssocID="{9BA3C2B4-55F8-42F4-BCF3-D769A92DA8E2}" presName="Parent1" presStyleLbl="node1" presStyleIdx="0" presStyleCnt="14" custLinFactNeighborX="94086" custLinFactNeighborY="-646">
        <dgm:presLayoutVars>
          <dgm:chMax val="1"/>
          <dgm:chPref val="1"/>
          <dgm:bulletEnabled val="1"/>
        </dgm:presLayoutVars>
      </dgm:prSet>
      <dgm:spPr/>
    </dgm:pt>
    <dgm:pt modelId="{AB6C5EDD-E70B-44C2-82EA-9D72217B57D1}" type="pres">
      <dgm:prSet presAssocID="{9BA3C2B4-55F8-42F4-BCF3-D769A92DA8E2}" presName="Childtext1" presStyleLbl="revTx" presStyleIdx="0" presStyleCnt="7">
        <dgm:presLayoutVars>
          <dgm:chMax val="0"/>
          <dgm:chPref val="0"/>
          <dgm:bulletEnabled val="1"/>
        </dgm:presLayoutVars>
      </dgm:prSet>
      <dgm:spPr/>
    </dgm:pt>
    <dgm:pt modelId="{411A60E0-6AFB-42A0-AD8D-55086CD9EC48}" type="pres">
      <dgm:prSet presAssocID="{9BA3C2B4-55F8-42F4-BCF3-D769A92DA8E2}" presName="BalanceSpacing" presStyleCnt="0"/>
      <dgm:spPr/>
    </dgm:pt>
    <dgm:pt modelId="{3C62F918-432C-49EF-9D9E-C74FE872AF7B}" type="pres">
      <dgm:prSet presAssocID="{9BA3C2B4-55F8-42F4-BCF3-D769A92DA8E2}" presName="BalanceSpacing1" presStyleCnt="0"/>
      <dgm:spPr/>
    </dgm:pt>
    <dgm:pt modelId="{FCD0953B-2CDE-4831-8C2C-B72A1A73507D}" type="pres">
      <dgm:prSet presAssocID="{71869558-3CD1-4E0A-8D83-1D16E269C409}" presName="Accent1Text" presStyleLbl="node1" presStyleIdx="1" presStyleCnt="14" custLinFactNeighborX="97571" custLinFactNeighborY="-323"/>
      <dgm:spPr/>
    </dgm:pt>
    <dgm:pt modelId="{DC1299A9-E3E0-4852-AA08-060B607E9716}" type="pres">
      <dgm:prSet presAssocID="{71869558-3CD1-4E0A-8D83-1D16E269C409}" presName="spaceBetweenRectangles" presStyleCnt="0"/>
      <dgm:spPr/>
    </dgm:pt>
    <dgm:pt modelId="{020BBE1F-ADEF-423A-9752-0E68621CBF70}" type="pres">
      <dgm:prSet presAssocID="{4F6214B4-AE8A-4C99-9D7F-9E59C5F93600}" presName="composite" presStyleCnt="0"/>
      <dgm:spPr/>
    </dgm:pt>
    <dgm:pt modelId="{95734A02-9558-4773-BB47-CD219A9A33B7}" type="pres">
      <dgm:prSet presAssocID="{4F6214B4-AE8A-4C99-9D7F-9E59C5F93600}" presName="Parent1" presStyleLbl="node1" presStyleIdx="2" presStyleCnt="14" custLinFactNeighborX="94086" custLinFactNeighborY="-323">
        <dgm:presLayoutVars>
          <dgm:chMax val="1"/>
          <dgm:chPref val="1"/>
          <dgm:bulletEnabled val="1"/>
        </dgm:presLayoutVars>
      </dgm:prSet>
      <dgm:spPr/>
    </dgm:pt>
    <dgm:pt modelId="{C414AA27-5F36-4E7B-A306-0C292D40C039}" type="pres">
      <dgm:prSet presAssocID="{4F6214B4-AE8A-4C99-9D7F-9E59C5F93600}" presName="Childtext1" presStyleLbl="revTx" presStyleIdx="1" presStyleCnt="7">
        <dgm:presLayoutVars>
          <dgm:chMax val="0"/>
          <dgm:chPref val="0"/>
          <dgm:bulletEnabled val="1"/>
        </dgm:presLayoutVars>
      </dgm:prSet>
      <dgm:spPr/>
    </dgm:pt>
    <dgm:pt modelId="{9963E33F-B51F-4C38-9F8C-1BD603FF151C}" type="pres">
      <dgm:prSet presAssocID="{4F6214B4-AE8A-4C99-9D7F-9E59C5F93600}" presName="BalanceSpacing" presStyleCnt="0"/>
      <dgm:spPr/>
    </dgm:pt>
    <dgm:pt modelId="{5171EEBB-088B-48B2-87E3-BC9F9A7F3FE9}" type="pres">
      <dgm:prSet presAssocID="{4F6214B4-AE8A-4C99-9D7F-9E59C5F93600}" presName="BalanceSpacing1" presStyleCnt="0"/>
      <dgm:spPr/>
    </dgm:pt>
    <dgm:pt modelId="{3D54DF01-94F4-44B1-A763-7A488074BA67}" type="pres">
      <dgm:prSet presAssocID="{88556823-8A37-45EF-8F66-47A5E7B0B915}" presName="Accent1Text" presStyleLbl="node1" presStyleIdx="3" presStyleCnt="14" custLinFactNeighborX="94086" custLinFactNeighborY="-323"/>
      <dgm:spPr/>
    </dgm:pt>
    <dgm:pt modelId="{90F2A54A-A991-4F13-A5FC-3C6D7043B352}" type="pres">
      <dgm:prSet presAssocID="{88556823-8A37-45EF-8F66-47A5E7B0B915}" presName="spaceBetweenRectangles" presStyleCnt="0"/>
      <dgm:spPr/>
    </dgm:pt>
    <dgm:pt modelId="{AFED0178-4AD3-46FC-AA44-B4FF7A96F0F0}" type="pres">
      <dgm:prSet presAssocID="{7E64D935-0063-48AA-8531-09DA303E9346}" presName="composite" presStyleCnt="0"/>
      <dgm:spPr/>
    </dgm:pt>
    <dgm:pt modelId="{FACE5031-9EC4-40A5-B40C-AE6B918B6ADF}" type="pres">
      <dgm:prSet presAssocID="{7E64D935-0063-48AA-8531-09DA303E9346}" presName="Parent1" presStyleLbl="node1" presStyleIdx="4" presStyleCnt="14" custLinFactNeighborX="94086" custLinFactNeighborY="-323">
        <dgm:presLayoutVars>
          <dgm:chMax val="1"/>
          <dgm:chPref val="1"/>
          <dgm:bulletEnabled val="1"/>
        </dgm:presLayoutVars>
      </dgm:prSet>
      <dgm:spPr/>
    </dgm:pt>
    <dgm:pt modelId="{D1F8570A-4B2D-4055-B3CB-7C424E0C9F43}" type="pres">
      <dgm:prSet presAssocID="{7E64D935-0063-48AA-8531-09DA303E9346}" presName="Childtext1" presStyleLbl="revTx" presStyleIdx="2" presStyleCnt="7">
        <dgm:presLayoutVars>
          <dgm:chMax val="0"/>
          <dgm:chPref val="0"/>
          <dgm:bulletEnabled val="1"/>
        </dgm:presLayoutVars>
      </dgm:prSet>
      <dgm:spPr/>
    </dgm:pt>
    <dgm:pt modelId="{E35FBAE6-D588-44A6-B4DF-3671B864A397}" type="pres">
      <dgm:prSet presAssocID="{7E64D935-0063-48AA-8531-09DA303E9346}" presName="BalanceSpacing" presStyleCnt="0"/>
      <dgm:spPr/>
    </dgm:pt>
    <dgm:pt modelId="{EC75B9AA-68E0-42D0-A55C-2825EF09BA27}" type="pres">
      <dgm:prSet presAssocID="{7E64D935-0063-48AA-8531-09DA303E9346}" presName="BalanceSpacing1" presStyleCnt="0"/>
      <dgm:spPr/>
    </dgm:pt>
    <dgm:pt modelId="{EF832414-B764-4CAF-BA96-FC55DBACC803}" type="pres">
      <dgm:prSet presAssocID="{499A0489-2F30-4EDB-A74F-5381780F6E06}" presName="Accent1Text" presStyleLbl="node1" presStyleIdx="5" presStyleCnt="14" custAng="7213297" custLinFactX="100000" custLinFactY="141286" custLinFactNeighborX="104670" custLinFactNeighborY="200000"/>
      <dgm:spPr/>
    </dgm:pt>
    <dgm:pt modelId="{9CA1F74E-915C-42C6-A950-9BE83D745D32}" type="pres">
      <dgm:prSet presAssocID="{499A0489-2F30-4EDB-A74F-5381780F6E06}" presName="spaceBetweenRectangles" presStyleCnt="0"/>
      <dgm:spPr/>
    </dgm:pt>
    <dgm:pt modelId="{2339C54A-063D-4430-ABBE-795F986F2BD3}" type="pres">
      <dgm:prSet presAssocID="{11A21F9D-F93F-46A0-B08E-0CCB2D044992}" presName="composite" presStyleCnt="0"/>
      <dgm:spPr/>
    </dgm:pt>
    <dgm:pt modelId="{FBBFC71F-B283-4033-9D65-24D52E571436}" type="pres">
      <dgm:prSet presAssocID="{11A21F9D-F93F-46A0-B08E-0CCB2D044992}" presName="Parent1" presStyleLbl="node1" presStyleIdx="6" presStyleCnt="14" custScaleX="108280" custLinFactNeighborX="94086" custLinFactNeighborY="-323">
        <dgm:presLayoutVars>
          <dgm:chMax val="1"/>
          <dgm:chPref val="1"/>
          <dgm:bulletEnabled val="1"/>
        </dgm:presLayoutVars>
      </dgm:prSet>
      <dgm:spPr/>
    </dgm:pt>
    <dgm:pt modelId="{084DE02C-6306-44DD-BE18-5595CDB19EFA}" type="pres">
      <dgm:prSet presAssocID="{11A21F9D-F93F-46A0-B08E-0CCB2D044992}" presName="Childtext1" presStyleLbl="revTx" presStyleIdx="3" presStyleCnt="7">
        <dgm:presLayoutVars>
          <dgm:chMax val="0"/>
          <dgm:chPref val="0"/>
          <dgm:bulletEnabled val="1"/>
        </dgm:presLayoutVars>
      </dgm:prSet>
      <dgm:spPr/>
    </dgm:pt>
    <dgm:pt modelId="{BC24B0FC-64E1-4DB1-A49E-8589962B94E6}" type="pres">
      <dgm:prSet presAssocID="{11A21F9D-F93F-46A0-B08E-0CCB2D044992}" presName="BalanceSpacing" presStyleCnt="0"/>
      <dgm:spPr/>
    </dgm:pt>
    <dgm:pt modelId="{E0D4B9E3-522E-445E-B03F-950ABBB24E13}" type="pres">
      <dgm:prSet presAssocID="{11A21F9D-F93F-46A0-B08E-0CCB2D044992}" presName="BalanceSpacing1" presStyleCnt="0"/>
      <dgm:spPr/>
    </dgm:pt>
    <dgm:pt modelId="{B3F99D1A-E4D2-4401-B899-CC8C5A2A2BF0}" type="pres">
      <dgm:prSet presAssocID="{B43750D4-4E52-4CAB-88F4-18C63BBAB686}" presName="Accent1Text" presStyleLbl="node1" presStyleIdx="7" presStyleCnt="14" custLinFactNeighborX="94086" custLinFactNeighborY="-323"/>
      <dgm:spPr/>
    </dgm:pt>
    <dgm:pt modelId="{ED9E3ACF-D613-4E29-9EAB-93C6D7D9F942}" type="pres">
      <dgm:prSet presAssocID="{B43750D4-4E52-4CAB-88F4-18C63BBAB686}" presName="spaceBetweenRectangles" presStyleCnt="0"/>
      <dgm:spPr/>
    </dgm:pt>
    <dgm:pt modelId="{D4CCE2F5-694D-4715-ADAA-B28C56F03B6F}" type="pres">
      <dgm:prSet presAssocID="{6D6CF8A4-7CFB-45B0-B944-512BAF2566EF}" presName="composite" presStyleCnt="0"/>
      <dgm:spPr/>
    </dgm:pt>
    <dgm:pt modelId="{10137094-3410-4C44-B389-9015D4594AFC}" type="pres">
      <dgm:prSet presAssocID="{6D6CF8A4-7CFB-45B0-B944-512BAF2566EF}" presName="Parent1" presStyleLbl="node1" presStyleIdx="8" presStyleCnt="14" custLinFactNeighborX="94086" custLinFactNeighborY="-323">
        <dgm:presLayoutVars>
          <dgm:chMax val="1"/>
          <dgm:chPref val="1"/>
          <dgm:bulletEnabled val="1"/>
        </dgm:presLayoutVars>
      </dgm:prSet>
      <dgm:spPr/>
    </dgm:pt>
    <dgm:pt modelId="{95909FCA-D871-4D10-8B24-1BF05F428355}" type="pres">
      <dgm:prSet presAssocID="{6D6CF8A4-7CFB-45B0-B944-512BAF2566EF}" presName="Childtext1" presStyleLbl="revTx" presStyleIdx="4" presStyleCnt="7">
        <dgm:presLayoutVars>
          <dgm:chMax val="0"/>
          <dgm:chPref val="0"/>
          <dgm:bulletEnabled val="1"/>
        </dgm:presLayoutVars>
      </dgm:prSet>
      <dgm:spPr/>
    </dgm:pt>
    <dgm:pt modelId="{CDA861FC-0A35-49DD-BBB6-7382986DBD8B}" type="pres">
      <dgm:prSet presAssocID="{6D6CF8A4-7CFB-45B0-B944-512BAF2566EF}" presName="BalanceSpacing" presStyleCnt="0"/>
      <dgm:spPr/>
    </dgm:pt>
    <dgm:pt modelId="{F899C27F-9731-4F0C-BB04-DB476B8998C4}" type="pres">
      <dgm:prSet presAssocID="{6D6CF8A4-7CFB-45B0-B944-512BAF2566EF}" presName="BalanceSpacing1" presStyleCnt="0"/>
      <dgm:spPr/>
    </dgm:pt>
    <dgm:pt modelId="{5309A89D-E00E-41B6-ACB0-55C24FC35CB6}" type="pres">
      <dgm:prSet presAssocID="{E5515FE0-AC7A-4B9E-869F-F16654476772}" presName="Accent1Text" presStyleLbl="node1" presStyleIdx="9" presStyleCnt="14" custLinFactNeighborX="94086" custLinFactNeighborY="-323"/>
      <dgm:spPr/>
    </dgm:pt>
    <dgm:pt modelId="{C23FC432-5C24-487A-B7C1-721E9F90D604}" type="pres">
      <dgm:prSet presAssocID="{E5515FE0-AC7A-4B9E-869F-F16654476772}" presName="spaceBetweenRectangles" presStyleCnt="0"/>
      <dgm:spPr/>
    </dgm:pt>
    <dgm:pt modelId="{A5A8DAE2-0009-4524-B25D-013BAA974910}" type="pres">
      <dgm:prSet presAssocID="{EA701CFF-DDEF-4B11-8E18-3490416610BD}" presName="composite" presStyleCnt="0"/>
      <dgm:spPr/>
    </dgm:pt>
    <dgm:pt modelId="{456AB3B3-CAA3-4551-A3AC-DB46C70B0409}" type="pres">
      <dgm:prSet presAssocID="{EA701CFF-DDEF-4B11-8E18-3490416610BD}" presName="Parent1" presStyleLbl="node1" presStyleIdx="10" presStyleCnt="14" custLinFactNeighborX="95827" custLinFactNeighborY="-6063">
        <dgm:presLayoutVars>
          <dgm:chMax val="1"/>
          <dgm:chPref val="1"/>
          <dgm:bulletEnabled val="1"/>
        </dgm:presLayoutVars>
      </dgm:prSet>
      <dgm:spPr/>
    </dgm:pt>
    <dgm:pt modelId="{8C2259A2-87E8-4200-82E1-147AB8C99B22}" type="pres">
      <dgm:prSet presAssocID="{EA701CFF-DDEF-4B11-8E18-3490416610BD}" presName="Childtext1" presStyleLbl="revTx" presStyleIdx="5" presStyleCnt="7">
        <dgm:presLayoutVars>
          <dgm:chMax val="0"/>
          <dgm:chPref val="0"/>
          <dgm:bulletEnabled val="1"/>
        </dgm:presLayoutVars>
      </dgm:prSet>
      <dgm:spPr/>
    </dgm:pt>
    <dgm:pt modelId="{5F0C6C2D-C749-439C-8562-D011657B2713}" type="pres">
      <dgm:prSet presAssocID="{EA701CFF-DDEF-4B11-8E18-3490416610BD}" presName="BalanceSpacing" presStyleCnt="0"/>
      <dgm:spPr/>
    </dgm:pt>
    <dgm:pt modelId="{F1667293-D596-4D65-A0CE-A78E523F5729}" type="pres">
      <dgm:prSet presAssocID="{EA701CFF-DDEF-4B11-8E18-3490416610BD}" presName="BalanceSpacing1" presStyleCnt="0"/>
      <dgm:spPr/>
    </dgm:pt>
    <dgm:pt modelId="{E19D1E49-9EC2-40F4-BD30-A5DB86582CCF}" type="pres">
      <dgm:prSet presAssocID="{03AFD3EE-0A13-44FA-BEED-817B32AD85ED}" presName="Accent1Text" presStyleLbl="node1" presStyleIdx="11" presStyleCnt="14" custLinFactNeighborX="93679" custLinFactNeighborY="-5740"/>
      <dgm:spPr/>
    </dgm:pt>
    <dgm:pt modelId="{EA74F24F-C05A-44C8-B372-3630B9F632E0}" type="pres">
      <dgm:prSet presAssocID="{03AFD3EE-0A13-44FA-BEED-817B32AD85ED}" presName="spaceBetweenRectangles" presStyleCnt="0"/>
      <dgm:spPr/>
    </dgm:pt>
    <dgm:pt modelId="{8DCEA970-0605-46AE-A119-C1BADD2DBD59}" type="pres">
      <dgm:prSet presAssocID="{4BB5126E-892D-4F4B-9B20-9590CD4C1A17}" presName="composite" presStyleCnt="0"/>
      <dgm:spPr/>
    </dgm:pt>
    <dgm:pt modelId="{B64B7788-EDB3-4C2F-AB89-90772831FD05}" type="pres">
      <dgm:prSet presAssocID="{4BB5126E-892D-4F4B-9B20-9590CD4C1A17}" presName="Parent1" presStyleLbl="node1" presStyleIdx="12" presStyleCnt="14" custLinFactY="-100000" custLinFactNeighborX="-69573" custLinFactNeighborY="-148408">
        <dgm:presLayoutVars>
          <dgm:chMax val="1"/>
          <dgm:chPref val="1"/>
          <dgm:bulletEnabled val="1"/>
        </dgm:presLayoutVars>
      </dgm:prSet>
      <dgm:spPr/>
    </dgm:pt>
    <dgm:pt modelId="{405DD00B-9C6C-41AE-8DC1-4E4C6192DEE1}" type="pres">
      <dgm:prSet presAssocID="{4BB5126E-892D-4F4B-9B20-9590CD4C1A17}" presName="Childtext1" presStyleLbl="revTx" presStyleIdx="6" presStyleCnt="7">
        <dgm:presLayoutVars>
          <dgm:chMax val="0"/>
          <dgm:chPref val="0"/>
          <dgm:bulletEnabled val="1"/>
        </dgm:presLayoutVars>
      </dgm:prSet>
      <dgm:spPr/>
    </dgm:pt>
    <dgm:pt modelId="{0AEA2E57-E41A-45CB-9127-B6CDCA9F65FA}" type="pres">
      <dgm:prSet presAssocID="{4BB5126E-892D-4F4B-9B20-9590CD4C1A17}" presName="BalanceSpacing" presStyleCnt="0"/>
      <dgm:spPr/>
    </dgm:pt>
    <dgm:pt modelId="{6B064E9A-EF0C-4371-BEA3-26C38F3B390A}" type="pres">
      <dgm:prSet presAssocID="{4BB5126E-892D-4F4B-9B20-9590CD4C1A17}" presName="BalanceSpacing1" presStyleCnt="0"/>
      <dgm:spPr/>
    </dgm:pt>
    <dgm:pt modelId="{DED1AB8D-367D-4DF0-B6C0-E3356C440ACD}" type="pres">
      <dgm:prSet presAssocID="{DD4B50AE-D719-48CE-BD46-048A83253EFA}" presName="Accent1Text" presStyleLbl="node1" presStyleIdx="13" presStyleCnt="14" custLinFactY="-136000" custLinFactNeighborX="95940" custLinFactNeighborY="-200000"/>
      <dgm:spPr/>
    </dgm:pt>
  </dgm:ptLst>
  <dgm:cxnLst>
    <dgm:cxn modelId="{6C8EB405-BC9B-4337-9315-46134CD941E1}" type="presOf" srcId="{88556823-8A37-45EF-8F66-47A5E7B0B915}" destId="{3D54DF01-94F4-44B1-A763-7A488074BA67}" srcOrd="0" destOrd="0" presId="urn:microsoft.com/office/officeart/2008/layout/AlternatingHexagons"/>
    <dgm:cxn modelId="{6C318023-42F2-4FA4-80E6-F6F6B8A12FF8}" type="presOf" srcId="{03AFD3EE-0A13-44FA-BEED-817B32AD85ED}" destId="{E19D1E49-9EC2-40F4-BD30-A5DB86582CCF}" srcOrd="0" destOrd="0" presId="urn:microsoft.com/office/officeart/2008/layout/AlternatingHexagons"/>
    <dgm:cxn modelId="{C7766C2A-34D4-4D36-9505-B0DE6BF71CD9}" type="presOf" srcId="{E5515FE0-AC7A-4B9E-869F-F16654476772}" destId="{5309A89D-E00E-41B6-ACB0-55C24FC35CB6}" srcOrd="0" destOrd="0" presId="urn:microsoft.com/office/officeart/2008/layout/AlternatingHexagons"/>
    <dgm:cxn modelId="{D3CFB72B-A976-4206-BDEB-22D83A6D2B0D}" srcId="{86618BA8-AB31-4CEE-8A6A-8BFC2DB3D9BF}" destId="{7E64D935-0063-48AA-8531-09DA303E9346}" srcOrd="2" destOrd="0" parTransId="{D2B486E1-7C5C-4FD8-BA6A-7E6CE0B85411}" sibTransId="{499A0489-2F30-4EDB-A74F-5381780F6E06}"/>
    <dgm:cxn modelId="{B1DC1A37-1C80-4FEC-87AA-587818CD38DA}" type="presOf" srcId="{71869558-3CD1-4E0A-8D83-1D16E269C409}" destId="{FCD0953B-2CDE-4831-8C2C-B72A1A73507D}" srcOrd="0" destOrd="0" presId="urn:microsoft.com/office/officeart/2008/layout/AlternatingHexagons"/>
    <dgm:cxn modelId="{6166E83A-2C63-4B93-9F03-BF8166348721}" type="presOf" srcId="{4F6214B4-AE8A-4C99-9D7F-9E59C5F93600}" destId="{95734A02-9558-4773-BB47-CD219A9A33B7}" srcOrd="0" destOrd="0" presId="urn:microsoft.com/office/officeart/2008/layout/AlternatingHexagons"/>
    <dgm:cxn modelId="{C94F935B-CD12-402D-9D0C-54304E4F448A}" type="presOf" srcId="{9BA3C2B4-55F8-42F4-BCF3-D769A92DA8E2}" destId="{63087B02-E5A6-492A-BA99-787CABF23D1B}" srcOrd="0" destOrd="0" presId="urn:microsoft.com/office/officeart/2008/layout/AlternatingHexagons"/>
    <dgm:cxn modelId="{215A215C-97B9-483D-A1E5-493D7F9DBD52}" type="presOf" srcId="{499A0489-2F30-4EDB-A74F-5381780F6E06}" destId="{EF832414-B764-4CAF-BA96-FC55DBACC803}" srcOrd="0" destOrd="0" presId="urn:microsoft.com/office/officeart/2008/layout/AlternatingHexagons"/>
    <dgm:cxn modelId="{F85BDA5E-EFF0-4FA3-97D6-B93C11C2D27E}" srcId="{86618BA8-AB31-4CEE-8A6A-8BFC2DB3D9BF}" destId="{EA701CFF-DDEF-4B11-8E18-3490416610BD}" srcOrd="5" destOrd="0" parTransId="{B7C02E44-A533-4BEE-9285-E0241CEC03E5}" sibTransId="{03AFD3EE-0A13-44FA-BEED-817B32AD85ED}"/>
    <dgm:cxn modelId="{3EE01845-B226-46CD-A3AA-A6ACD722DEC8}" srcId="{86618BA8-AB31-4CEE-8A6A-8BFC2DB3D9BF}" destId="{11A21F9D-F93F-46A0-B08E-0CCB2D044992}" srcOrd="3" destOrd="0" parTransId="{3CFAD4F7-D6B4-4563-AFB6-EFC7EF51D451}" sibTransId="{B43750D4-4E52-4CAB-88F4-18C63BBAB686}"/>
    <dgm:cxn modelId="{419A3846-2D24-4206-ACEC-47FFA103322A}" srcId="{86618BA8-AB31-4CEE-8A6A-8BFC2DB3D9BF}" destId="{6D6CF8A4-7CFB-45B0-B944-512BAF2566EF}" srcOrd="4" destOrd="0" parTransId="{34484B1D-E93C-417F-B3FA-3E090F5BA069}" sibTransId="{E5515FE0-AC7A-4B9E-869F-F16654476772}"/>
    <dgm:cxn modelId="{8FAF8D46-139F-431F-8162-A726AE3AE8AC}" type="presOf" srcId="{11A21F9D-F93F-46A0-B08E-0CCB2D044992}" destId="{FBBFC71F-B283-4033-9D65-24D52E571436}" srcOrd="0" destOrd="0" presId="urn:microsoft.com/office/officeart/2008/layout/AlternatingHexagons"/>
    <dgm:cxn modelId="{BF0AE56A-9E15-4DD6-BAB0-3C4DE7E9C22C}" type="presOf" srcId="{6D6CF8A4-7CFB-45B0-B944-512BAF2566EF}" destId="{10137094-3410-4C44-B389-9015D4594AFC}" srcOrd="0" destOrd="0" presId="urn:microsoft.com/office/officeart/2008/layout/AlternatingHexagons"/>
    <dgm:cxn modelId="{57478073-0C3A-48C4-8B8E-0BBA00D54487}" srcId="{86618BA8-AB31-4CEE-8A6A-8BFC2DB3D9BF}" destId="{4BB5126E-892D-4F4B-9B20-9590CD4C1A17}" srcOrd="6" destOrd="0" parTransId="{ABE5A945-6E86-4A97-AFE1-B99489AE2C27}" sibTransId="{DD4B50AE-D719-48CE-BD46-048A83253EFA}"/>
    <dgm:cxn modelId="{5327B578-0D63-4A90-9F40-5D5D3E7EDF13}" type="presOf" srcId="{4BB5126E-892D-4F4B-9B20-9590CD4C1A17}" destId="{B64B7788-EDB3-4C2F-AB89-90772831FD05}" srcOrd="0" destOrd="0" presId="urn:microsoft.com/office/officeart/2008/layout/AlternatingHexagons"/>
    <dgm:cxn modelId="{A4C6FB9B-A624-4764-9CAB-B98B0C7FDAC2}" type="presOf" srcId="{DD4B50AE-D719-48CE-BD46-048A83253EFA}" destId="{DED1AB8D-367D-4DF0-B6C0-E3356C440ACD}" srcOrd="0" destOrd="0" presId="urn:microsoft.com/office/officeart/2008/layout/AlternatingHexagons"/>
    <dgm:cxn modelId="{FAFB16AF-9EB2-4FC1-84DC-A9D0FBA224C2}" srcId="{86618BA8-AB31-4CEE-8A6A-8BFC2DB3D9BF}" destId="{9BA3C2B4-55F8-42F4-BCF3-D769A92DA8E2}" srcOrd="0" destOrd="0" parTransId="{69F29B93-E0C5-4009-A800-3E59075EAEC7}" sibTransId="{71869558-3CD1-4E0A-8D83-1D16E269C409}"/>
    <dgm:cxn modelId="{1C725DB6-D2CD-4DB2-A099-2538E7C239D5}" type="presOf" srcId="{B43750D4-4E52-4CAB-88F4-18C63BBAB686}" destId="{B3F99D1A-E4D2-4401-B899-CC8C5A2A2BF0}" srcOrd="0" destOrd="0" presId="urn:microsoft.com/office/officeart/2008/layout/AlternatingHexagons"/>
    <dgm:cxn modelId="{08D0A3C3-6638-4ECF-9AEA-41251944088C}" type="presOf" srcId="{7E64D935-0063-48AA-8531-09DA303E9346}" destId="{FACE5031-9EC4-40A5-B40C-AE6B918B6ADF}" srcOrd="0" destOrd="0" presId="urn:microsoft.com/office/officeart/2008/layout/AlternatingHexagons"/>
    <dgm:cxn modelId="{EBF429CF-4435-42FD-949C-48F5557A925F}" type="presOf" srcId="{EA701CFF-DDEF-4B11-8E18-3490416610BD}" destId="{456AB3B3-CAA3-4551-A3AC-DB46C70B0409}" srcOrd="0" destOrd="0" presId="urn:microsoft.com/office/officeart/2008/layout/AlternatingHexagons"/>
    <dgm:cxn modelId="{8C32A4D8-5393-4EBC-8AE1-0D6AE4DD1BE3}" type="presOf" srcId="{86618BA8-AB31-4CEE-8A6A-8BFC2DB3D9BF}" destId="{367057EA-02F6-4529-858C-AE4F59485AF4}" srcOrd="0" destOrd="0" presId="urn:microsoft.com/office/officeart/2008/layout/AlternatingHexagons"/>
    <dgm:cxn modelId="{49DDD1F2-7A14-4A82-B97E-F569CC688B83}" srcId="{86618BA8-AB31-4CEE-8A6A-8BFC2DB3D9BF}" destId="{4F6214B4-AE8A-4C99-9D7F-9E59C5F93600}" srcOrd="1" destOrd="0" parTransId="{5F9259B4-49F8-4108-8D7A-C38DEBB3D45C}" sibTransId="{88556823-8A37-45EF-8F66-47A5E7B0B915}"/>
    <dgm:cxn modelId="{D1B28ACB-1696-40A5-ABDD-0BB2FC670DA6}" type="presParOf" srcId="{367057EA-02F6-4529-858C-AE4F59485AF4}" destId="{5092A125-F998-4CA2-83F0-90F9ED2AFE61}" srcOrd="0" destOrd="0" presId="urn:microsoft.com/office/officeart/2008/layout/AlternatingHexagons"/>
    <dgm:cxn modelId="{55D6C892-F947-4072-A19F-A52681FE4330}" type="presParOf" srcId="{5092A125-F998-4CA2-83F0-90F9ED2AFE61}" destId="{63087B02-E5A6-492A-BA99-787CABF23D1B}" srcOrd="0" destOrd="0" presId="urn:microsoft.com/office/officeart/2008/layout/AlternatingHexagons"/>
    <dgm:cxn modelId="{5A178A45-9B26-48D2-A8EC-AD7D7E2DE496}" type="presParOf" srcId="{5092A125-F998-4CA2-83F0-90F9ED2AFE61}" destId="{AB6C5EDD-E70B-44C2-82EA-9D72217B57D1}" srcOrd="1" destOrd="0" presId="urn:microsoft.com/office/officeart/2008/layout/AlternatingHexagons"/>
    <dgm:cxn modelId="{ACD061A7-21A6-433F-A4E4-392663CAA734}" type="presParOf" srcId="{5092A125-F998-4CA2-83F0-90F9ED2AFE61}" destId="{411A60E0-6AFB-42A0-AD8D-55086CD9EC48}" srcOrd="2" destOrd="0" presId="urn:microsoft.com/office/officeart/2008/layout/AlternatingHexagons"/>
    <dgm:cxn modelId="{911E8F20-FC32-40E0-976E-1E078589AD11}" type="presParOf" srcId="{5092A125-F998-4CA2-83F0-90F9ED2AFE61}" destId="{3C62F918-432C-49EF-9D9E-C74FE872AF7B}" srcOrd="3" destOrd="0" presId="urn:microsoft.com/office/officeart/2008/layout/AlternatingHexagons"/>
    <dgm:cxn modelId="{3E0AD657-43E8-4262-8127-430A638CACE4}" type="presParOf" srcId="{5092A125-F998-4CA2-83F0-90F9ED2AFE61}" destId="{FCD0953B-2CDE-4831-8C2C-B72A1A73507D}" srcOrd="4" destOrd="0" presId="urn:microsoft.com/office/officeart/2008/layout/AlternatingHexagons"/>
    <dgm:cxn modelId="{2DD7CAD3-E982-4FBB-A0B0-0CAF48370199}" type="presParOf" srcId="{367057EA-02F6-4529-858C-AE4F59485AF4}" destId="{DC1299A9-E3E0-4852-AA08-060B607E9716}" srcOrd="1" destOrd="0" presId="urn:microsoft.com/office/officeart/2008/layout/AlternatingHexagons"/>
    <dgm:cxn modelId="{D04B6E57-BC3F-4441-9B8C-AD27BAA1A00A}" type="presParOf" srcId="{367057EA-02F6-4529-858C-AE4F59485AF4}" destId="{020BBE1F-ADEF-423A-9752-0E68621CBF70}" srcOrd="2" destOrd="0" presId="urn:microsoft.com/office/officeart/2008/layout/AlternatingHexagons"/>
    <dgm:cxn modelId="{BD5499D4-D13E-48D7-99C0-C747E4048A6E}" type="presParOf" srcId="{020BBE1F-ADEF-423A-9752-0E68621CBF70}" destId="{95734A02-9558-4773-BB47-CD219A9A33B7}" srcOrd="0" destOrd="0" presId="urn:microsoft.com/office/officeart/2008/layout/AlternatingHexagons"/>
    <dgm:cxn modelId="{7279E097-E3F7-47A1-9131-539FCEE193B9}" type="presParOf" srcId="{020BBE1F-ADEF-423A-9752-0E68621CBF70}" destId="{C414AA27-5F36-4E7B-A306-0C292D40C039}" srcOrd="1" destOrd="0" presId="urn:microsoft.com/office/officeart/2008/layout/AlternatingHexagons"/>
    <dgm:cxn modelId="{04B3831C-36A2-446D-A7B1-0EEF93FF03B0}" type="presParOf" srcId="{020BBE1F-ADEF-423A-9752-0E68621CBF70}" destId="{9963E33F-B51F-4C38-9F8C-1BD603FF151C}" srcOrd="2" destOrd="0" presId="urn:microsoft.com/office/officeart/2008/layout/AlternatingHexagons"/>
    <dgm:cxn modelId="{C3B81FE7-98D6-4A69-B767-27B30275DFF7}" type="presParOf" srcId="{020BBE1F-ADEF-423A-9752-0E68621CBF70}" destId="{5171EEBB-088B-48B2-87E3-BC9F9A7F3FE9}" srcOrd="3" destOrd="0" presId="urn:microsoft.com/office/officeart/2008/layout/AlternatingHexagons"/>
    <dgm:cxn modelId="{1D4231DA-1765-4CB0-A57B-5B8F882E3472}" type="presParOf" srcId="{020BBE1F-ADEF-423A-9752-0E68621CBF70}" destId="{3D54DF01-94F4-44B1-A763-7A488074BA67}" srcOrd="4" destOrd="0" presId="urn:microsoft.com/office/officeart/2008/layout/AlternatingHexagons"/>
    <dgm:cxn modelId="{221E9AB2-902D-44C9-9E84-1CB654221870}" type="presParOf" srcId="{367057EA-02F6-4529-858C-AE4F59485AF4}" destId="{90F2A54A-A991-4F13-A5FC-3C6D7043B352}" srcOrd="3" destOrd="0" presId="urn:microsoft.com/office/officeart/2008/layout/AlternatingHexagons"/>
    <dgm:cxn modelId="{95327EBB-A286-486B-BE56-C357FDD4AA24}" type="presParOf" srcId="{367057EA-02F6-4529-858C-AE4F59485AF4}" destId="{AFED0178-4AD3-46FC-AA44-B4FF7A96F0F0}" srcOrd="4" destOrd="0" presId="urn:microsoft.com/office/officeart/2008/layout/AlternatingHexagons"/>
    <dgm:cxn modelId="{47C13088-03F3-4841-9CD3-0F04505AA68A}" type="presParOf" srcId="{AFED0178-4AD3-46FC-AA44-B4FF7A96F0F0}" destId="{FACE5031-9EC4-40A5-B40C-AE6B918B6ADF}" srcOrd="0" destOrd="0" presId="urn:microsoft.com/office/officeart/2008/layout/AlternatingHexagons"/>
    <dgm:cxn modelId="{7FFA58C5-F2C8-4136-A659-55002C5CA6C2}" type="presParOf" srcId="{AFED0178-4AD3-46FC-AA44-B4FF7A96F0F0}" destId="{D1F8570A-4B2D-4055-B3CB-7C424E0C9F43}" srcOrd="1" destOrd="0" presId="urn:microsoft.com/office/officeart/2008/layout/AlternatingHexagons"/>
    <dgm:cxn modelId="{F08C6597-DE9F-4A04-88C7-22F7FA428554}" type="presParOf" srcId="{AFED0178-4AD3-46FC-AA44-B4FF7A96F0F0}" destId="{E35FBAE6-D588-44A6-B4DF-3671B864A397}" srcOrd="2" destOrd="0" presId="urn:microsoft.com/office/officeart/2008/layout/AlternatingHexagons"/>
    <dgm:cxn modelId="{D77E6509-0706-4403-A760-4721AD9CE8F8}" type="presParOf" srcId="{AFED0178-4AD3-46FC-AA44-B4FF7A96F0F0}" destId="{EC75B9AA-68E0-42D0-A55C-2825EF09BA27}" srcOrd="3" destOrd="0" presId="urn:microsoft.com/office/officeart/2008/layout/AlternatingHexagons"/>
    <dgm:cxn modelId="{F3CD572F-389C-428A-9100-83DED11E61D6}" type="presParOf" srcId="{AFED0178-4AD3-46FC-AA44-B4FF7A96F0F0}" destId="{EF832414-B764-4CAF-BA96-FC55DBACC803}" srcOrd="4" destOrd="0" presId="urn:microsoft.com/office/officeart/2008/layout/AlternatingHexagons"/>
    <dgm:cxn modelId="{3A00BE4E-5F6A-423D-BA53-19BDC0F8214F}" type="presParOf" srcId="{367057EA-02F6-4529-858C-AE4F59485AF4}" destId="{9CA1F74E-915C-42C6-A950-9BE83D745D32}" srcOrd="5" destOrd="0" presId="urn:microsoft.com/office/officeart/2008/layout/AlternatingHexagons"/>
    <dgm:cxn modelId="{65BA08D1-7C3F-478E-B790-4D5C57F5D58D}" type="presParOf" srcId="{367057EA-02F6-4529-858C-AE4F59485AF4}" destId="{2339C54A-063D-4430-ABBE-795F986F2BD3}" srcOrd="6" destOrd="0" presId="urn:microsoft.com/office/officeart/2008/layout/AlternatingHexagons"/>
    <dgm:cxn modelId="{2EF77DF4-C768-4733-9CB6-487978D4FD22}" type="presParOf" srcId="{2339C54A-063D-4430-ABBE-795F986F2BD3}" destId="{FBBFC71F-B283-4033-9D65-24D52E571436}" srcOrd="0" destOrd="0" presId="urn:microsoft.com/office/officeart/2008/layout/AlternatingHexagons"/>
    <dgm:cxn modelId="{BE90BCA4-0F33-484E-B0CF-4F895B4E544F}" type="presParOf" srcId="{2339C54A-063D-4430-ABBE-795F986F2BD3}" destId="{084DE02C-6306-44DD-BE18-5595CDB19EFA}" srcOrd="1" destOrd="0" presId="urn:microsoft.com/office/officeart/2008/layout/AlternatingHexagons"/>
    <dgm:cxn modelId="{A26ECFC0-E84A-4C33-858A-0C03927D733D}" type="presParOf" srcId="{2339C54A-063D-4430-ABBE-795F986F2BD3}" destId="{BC24B0FC-64E1-4DB1-A49E-8589962B94E6}" srcOrd="2" destOrd="0" presId="urn:microsoft.com/office/officeart/2008/layout/AlternatingHexagons"/>
    <dgm:cxn modelId="{6EDE8228-78F3-4FBD-BC28-7A7056FB0697}" type="presParOf" srcId="{2339C54A-063D-4430-ABBE-795F986F2BD3}" destId="{E0D4B9E3-522E-445E-B03F-950ABBB24E13}" srcOrd="3" destOrd="0" presId="urn:microsoft.com/office/officeart/2008/layout/AlternatingHexagons"/>
    <dgm:cxn modelId="{FE36E27A-CB3F-453F-8060-9BC684BC681E}" type="presParOf" srcId="{2339C54A-063D-4430-ABBE-795F986F2BD3}" destId="{B3F99D1A-E4D2-4401-B899-CC8C5A2A2BF0}" srcOrd="4" destOrd="0" presId="urn:microsoft.com/office/officeart/2008/layout/AlternatingHexagons"/>
    <dgm:cxn modelId="{E2038953-F463-485B-A2C3-8432FCEE76F3}" type="presParOf" srcId="{367057EA-02F6-4529-858C-AE4F59485AF4}" destId="{ED9E3ACF-D613-4E29-9EAB-93C6D7D9F942}" srcOrd="7" destOrd="0" presId="urn:microsoft.com/office/officeart/2008/layout/AlternatingHexagons"/>
    <dgm:cxn modelId="{4822D93F-0505-4406-9634-75C5FD0E28D8}" type="presParOf" srcId="{367057EA-02F6-4529-858C-AE4F59485AF4}" destId="{D4CCE2F5-694D-4715-ADAA-B28C56F03B6F}" srcOrd="8" destOrd="0" presId="urn:microsoft.com/office/officeart/2008/layout/AlternatingHexagons"/>
    <dgm:cxn modelId="{C45E4FDF-994C-4691-9C9A-AFD8C8A608BA}" type="presParOf" srcId="{D4CCE2F5-694D-4715-ADAA-B28C56F03B6F}" destId="{10137094-3410-4C44-B389-9015D4594AFC}" srcOrd="0" destOrd="0" presId="urn:microsoft.com/office/officeart/2008/layout/AlternatingHexagons"/>
    <dgm:cxn modelId="{D3142246-D189-4229-A57E-8C7D6EB51338}" type="presParOf" srcId="{D4CCE2F5-694D-4715-ADAA-B28C56F03B6F}" destId="{95909FCA-D871-4D10-8B24-1BF05F428355}" srcOrd="1" destOrd="0" presId="urn:microsoft.com/office/officeart/2008/layout/AlternatingHexagons"/>
    <dgm:cxn modelId="{976339E2-1C5F-4EA2-8355-545384EF67D7}" type="presParOf" srcId="{D4CCE2F5-694D-4715-ADAA-B28C56F03B6F}" destId="{CDA861FC-0A35-49DD-BBB6-7382986DBD8B}" srcOrd="2" destOrd="0" presId="urn:microsoft.com/office/officeart/2008/layout/AlternatingHexagons"/>
    <dgm:cxn modelId="{97264797-ABD2-4290-BD4A-E54939FC7679}" type="presParOf" srcId="{D4CCE2F5-694D-4715-ADAA-B28C56F03B6F}" destId="{F899C27F-9731-4F0C-BB04-DB476B8998C4}" srcOrd="3" destOrd="0" presId="urn:microsoft.com/office/officeart/2008/layout/AlternatingHexagons"/>
    <dgm:cxn modelId="{475C3AE6-EDB3-4273-9BC5-EE5A7132EDFF}" type="presParOf" srcId="{D4CCE2F5-694D-4715-ADAA-B28C56F03B6F}" destId="{5309A89D-E00E-41B6-ACB0-55C24FC35CB6}" srcOrd="4" destOrd="0" presId="urn:microsoft.com/office/officeart/2008/layout/AlternatingHexagons"/>
    <dgm:cxn modelId="{9DCE7CD7-233E-401A-8B29-A4032CF734A7}" type="presParOf" srcId="{367057EA-02F6-4529-858C-AE4F59485AF4}" destId="{C23FC432-5C24-487A-B7C1-721E9F90D604}" srcOrd="9" destOrd="0" presId="urn:microsoft.com/office/officeart/2008/layout/AlternatingHexagons"/>
    <dgm:cxn modelId="{4CD80698-9297-45FF-A1D4-AE54A5FA4A69}" type="presParOf" srcId="{367057EA-02F6-4529-858C-AE4F59485AF4}" destId="{A5A8DAE2-0009-4524-B25D-013BAA974910}" srcOrd="10" destOrd="0" presId="urn:microsoft.com/office/officeart/2008/layout/AlternatingHexagons"/>
    <dgm:cxn modelId="{76A7A969-377B-4CC5-82B6-577ED93B5D3E}" type="presParOf" srcId="{A5A8DAE2-0009-4524-B25D-013BAA974910}" destId="{456AB3B3-CAA3-4551-A3AC-DB46C70B0409}" srcOrd="0" destOrd="0" presId="urn:microsoft.com/office/officeart/2008/layout/AlternatingHexagons"/>
    <dgm:cxn modelId="{65FC3D6F-0389-423C-A778-57ED9C8F2CE2}" type="presParOf" srcId="{A5A8DAE2-0009-4524-B25D-013BAA974910}" destId="{8C2259A2-87E8-4200-82E1-147AB8C99B22}" srcOrd="1" destOrd="0" presId="urn:microsoft.com/office/officeart/2008/layout/AlternatingHexagons"/>
    <dgm:cxn modelId="{B040DEBF-D87F-42A4-B9AF-259859EA3F0C}" type="presParOf" srcId="{A5A8DAE2-0009-4524-B25D-013BAA974910}" destId="{5F0C6C2D-C749-439C-8562-D011657B2713}" srcOrd="2" destOrd="0" presId="urn:microsoft.com/office/officeart/2008/layout/AlternatingHexagons"/>
    <dgm:cxn modelId="{58DA16FD-8CB0-4BD7-9932-083A7F77C861}" type="presParOf" srcId="{A5A8DAE2-0009-4524-B25D-013BAA974910}" destId="{F1667293-D596-4D65-A0CE-A78E523F5729}" srcOrd="3" destOrd="0" presId="urn:microsoft.com/office/officeart/2008/layout/AlternatingHexagons"/>
    <dgm:cxn modelId="{14343AC0-88C9-4CED-889B-1D4398026BF3}" type="presParOf" srcId="{A5A8DAE2-0009-4524-B25D-013BAA974910}" destId="{E19D1E49-9EC2-40F4-BD30-A5DB86582CCF}" srcOrd="4" destOrd="0" presId="urn:microsoft.com/office/officeart/2008/layout/AlternatingHexagons"/>
    <dgm:cxn modelId="{0EE25E0F-7F26-42B0-A4D3-8994B12D0358}" type="presParOf" srcId="{367057EA-02F6-4529-858C-AE4F59485AF4}" destId="{EA74F24F-C05A-44C8-B372-3630B9F632E0}" srcOrd="11" destOrd="0" presId="urn:microsoft.com/office/officeart/2008/layout/AlternatingHexagons"/>
    <dgm:cxn modelId="{B81FBA0B-BCD5-46A5-A676-13DF223C7182}" type="presParOf" srcId="{367057EA-02F6-4529-858C-AE4F59485AF4}" destId="{8DCEA970-0605-46AE-A119-C1BADD2DBD59}" srcOrd="12" destOrd="0" presId="urn:microsoft.com/office/officeart/2008/layout/AlternatingHexagons"/>
    <dgm:cxn modelId="{5AD29F1F-9E03-410A-ADF5-21C8BB154B84}" type="presParOf" srcId="{8DCEA970-0605-46AE-A119-C1BADD2DBD59}" destId="{B64B7788-EDB3-4C2F-AB89-90772831FD05}" srcOrd="0" destOrd="0" presId="urn:microsoft.com/office/officeart/2008/layout/AlternatingHexagons"/>
    <dgm:cxn modelId="{E0F4A15F-6773-43B3-961C-944D05D839FF}" type="presParOf" srcId="{8DCEA970-0605-46AE-A119-C1BADD2DBD59}" destId="{405DD00B-9C6C-41AE-8DC1-4E4C6192DEE1}" srcOrd="1" destOrd="0" presId="urn:microsoft.com/office/officeart/2008/layout/AlternatingHexagons"/>
    <dgm:cxn modelId="{CBA8ABAC-410C-41E4-A390-6756AF8B9195}" type="presParOf" srcId="{8DCEA970-0605-46AE-A119-C1BADD2DBD59}" destId="{0AEA2E57-E41A-45CB-9127-B6CDCA9F65FA}" srcOrd="2" destOrd="0" presId="urn:microsoft.com/office/officeart/2008/layout/AlternatingHexagons"/>
    <dgm:cxn modelId="{1D97E89D-F273-460A-9A2E-FEC0E7DA1224}" type="presParOf" srcId="{8DCEA970-0605-46AE-A119-C1BADD2DBD59}" destId="{6B064E9A-EF0C-4371-BEA3-26C38F3B390A}" srcOrd="3" destOrd="0" presId="urn:microsoft.com/office/officeart/2008/layout/AlternatingHexagons"/>
    <dgm:cxn modelId="{AF7C14B2-E925-49B4-A326-95D60D53773D}" type="presParOf" srcId="{8DCEA970-0605-46AE-A119-C1BADD2DBD59}" destId="{DED1AB8D-367D-4DF0-B6C0-E3356C440ACD}"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1A308013-09E8-4A90-98D9-3F41DCC62562}" type="presOf" srcId="{318D9FD6-4110-4864-BAD2-19485E71489E}" destId="{70B8B951-CACD-4FAE-8BC9-BFC469CD7830}"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92637189-9BF1-4AED-B29A-8D3F038C2ED0}" type="presOf" srcId="{F37A6C88-894A-4A75-9DA2-754F77566568}" destId="{823515C1-B940-4766-BF7A-7B653D537A5A}" srcOrd="0" destOrd="0" presId="urn:microsoft.com/office/officeart/2005/8/layout/venn3"/>
    <dgm:cxn modelId="{D20B52C1-566A-486B-8139-72D6000785B7}" type="presOf" srcId="{D9B666A7-BD3B-414B-90DE-A8F6E8CE06E4}" destId="{76F1CF93-46F9-4E57-85C6-9CE95F0D1B60}" srcOrd="0" destOrd="0" presId="urn:microsoft.com/office/officeart/2005/8/layout/venn3"/>
    <dgm:cxn modelId="{CB6ACDDF-4CC0-4ECC-A8AA-FF01FFFB1F02}" type="presOf" srcId="{43341A5F-F010-4C69-BD78-D7A9F0FFD36A}" destId="{E33ECADC-0A3F-4C17-82F8-A7E3D23B7456}" srcOrd="0" destOrd="0" presId="urn:microsoft.com/office/officeart/2005/8/layout/venn3"/>
    <dgm:cxn modelId="{B03DEEED-424E-4A19-A279-1B2EA7895EED}" type="presOf" srcId="{8568D2EA-5FED-4889-94D2-C04DE2FBAAC9}" destId="{B06BBA3C-4F1B-47B7-9A49-6544C4C30722}" srcOrd="0" destOrd="0" presId="urn:microsoft.com/office/officeart/2005/8/layout/venn3"/>
    <dgm:cxn modelId="{CF775AF3-FCA3-47C0-9150-B6E2A64E92CF}" type="presOf" srcId="{6C90439B-84F9-4749-A0F6-29922302FCE5}" destId="{E8562492-6249-4F9D-9719-766D8513462A}" srcOrd="0" destOrd="0" presId="urn:microsoft.com/office/officeart/2005/8/layout/venn3"/>
    <dgm:cxn modelId="{5E34B464-A0CA-4B27-A068-FCB83A6C598C}" type="presParOf" srcId="{823515C1-B940-4766-BF7A-7B653D537A5A}" destId="{76F1CF93-46F9-4E57-85C6-9CE95F0D1B60}" srcOrd="0" destOrd="0" presId="urn:microsoft.com/office/officeart/2005/8/layout/venn3"/>
    <dgm:cxn modelId="{B6632AF4-3CC5-4BF2-BDAB-8BDA3254807C}" type="presParOf" srcId="{823515C1-B940-4766-BF7A-7B653D537A5A}" destId="{C893206F-B841-4DA4-B926-BA7208F8E78E}" srcOrd="1" destOrd="0" presId="urn:microsoft.com/office/officeart/2005/8/layout/venn3"/>
    <dgm:cxn modelId="{9E493290-47C0-4D65-A418-64E79C200CD5}" type="presParOf" srcId="{823515C1-B940-4766-BF7A-7B653D537A5A}" destId="{E33ECADC-0A3F-4C17-82F8-A7E3D23B7456}" srcOrd="2" destOrd="0" presId="urn:microsoft.com/office/officeart/2005/8/layout/venn3"/>
    <dgm:cxn modelId="{35585D0E-0A70-400F-BE03-192A47E300FD}" type="presParOf" srcId="{823515C1-B940-4766-BF7A-7B653D537A5A}" destId="{F434992E-E8B7-414C-B5B2-1231CCBD9422}" srcOrd="3" destOrd="0" presId="urn:microsoft.com/office/officeart/2005/8/layout/venn3"/>
    <dgm:cxn modelId="{6DAB0011-5E4E-46E5-9B47-D275EAA1E81F}" type="presParOf" srcId="{823515C1-B940-4766-BF7A-7B653D537A5A}" destId="{70B8B951-CACD-4FAE-8BC9-BFC469CD7830}" srcOrd="4" destOrd="0" presId="urn:microsoft.com/office/officeart/2005/8/layout/venn3"/>
    <dgm:cxn modelId="{43E44F41-7CA5-4E55-A5FB-028D7F8B94C8}" type="presParOf" srcId="{823515C1-B940-4766-BF7A-7B653D537A5A}" destId="{A724F91D-E6AC-44B2-B069-4ED11C99C605}" srcOrd="5" destOrd="0" presId="urn:microsoft.com/office/officeart/2005/8/layout/venn3"/>
    <dgm:cxn modelId="{11063B33-C146-47DB-A3B3-8B9A5C058371}" type="presParOf" srcId="{823515C1-B940-4766-BF7A-7B653D537A5A}" destId="{E8562492-6249-4F9D-9719-766D8513462A}" srcOrd="6" destOrd="0" presId="urn:microsoft.com/office/officeart/2005/8/layout/venn3"/>
    <dgm:cxn modelId="{9F57211B-58D7-4D87-B768-3DC0F2EC3952}" type="presParOf" srcId="{823515C1-B940-4766-BF7A-7B653D537A5A}" destId="{86DD7E57-AE31-45F3-A2F7-DB2B7B4E2B02}" srcOrd="7" destOrd="0" presId="urn:microsoft.com/office/officeart/2005/8/layout/venn3"/>
    <dgm:cxn modelId="{6CD390E9-D1F0-49D9-8E94-E68688A9F76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5A9DEC0B-9427-4930-96FE-86D4F4B9A94C}" type="presOf" srcId="{318D9FD6-4110-4864-BAD2-19485E71489E}" destId="{70B8B951-CACD-4FAE-8BC9-BFC469CD7830}"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E6685535-5939-44D1-9564-56392D022786}" type="presOf" srcId="{6C90439B-84F9-4749-A0F6-29922302FCE5}" destId="{E8562492-6249-4F9D-9719-766D8513462A}" srcOrd="0" destOrd="0" presId="urn:microsoft.com/office/officeart/2005/8/layout/venn3"/>
    <dgm:cxn modelId="{3F725961-6E70-45A7-BADC-E6698AF83FA6}" type="presOf" srcId="{D9B666A7-BD3B-414B-90DE-A8F6E8CE06E4}" destId="{76F1CF93-46F9-4E57-85C6-9CE95F0D1B60}" srcOrd="0" destOrd="0" presId="urn:microsoft.com/office/officeart/2005/8/layout/venn3"/>
    <dgm:cxn modelId="{52EDA96C-3FEB-47F7-ADED-954810BBE3F0}" type="presOf" srcId="{8568D2EA-5FED-4889-94D2-C04DE2FBAAC9}" destId="{B06BBA3C-4F1B-47B7-9A49-6544C4C30722}"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C754D4A8-5DD8-42C6-9238-C18C3BA2D9F9}" type="presOf" srcId="{F37A6C88-894A-4A75-9DA2-754F77566568}" destId="{823515C1-B940-4766-BF7A-7B653D537A5A}" srcOrd="0" destOrd="0" presId="urn:microsoft.com/office/officeart/2005/8/layout/venn3"/>
    <dgm:cxn modelId="{BD8FAEDA-20C4-4DAE-84DA-FF75CAD76427}" type="presOf" srcId="{43341A5F-F010-4C69-BD78-D7A9F0FFD36A}" destId="{E33ECADC-0A3F-4C17-82F8-A7E3D23B7456}" srcOrd="0" destOrd="0" presId="urn:microsoft.com/office/officeart/2005/8/layout/venn3"/>
    <dgm:cxn modelId="{7D019A6B-B802-4E73-B630-08ED6C326148}" type="presParOf" srcId="{823515C1-B940-4766-BF7A-7B653D537A5A}" destId="{76F1CF93-46F9-4E57-85C6-9CE95F0D1B60}" srcOrd="0" destOrd="0" presId="urn:microsoft.com/office/officeart/2005/8/layout/venn3"/>
    <dgm:cxn modelId="{214E91A9-43B6-4F17-800F-A915BE5539E9}" type="presParOf" srcId="{823515C1-B940-4766-BF7A-7B653D537A5A}" destId="{C893206F-B841-4DA4-B926-BA7208F8E78E}" srcOrd="1" destOrd="0" presId="urn:microsoft.com/office/officeart/2005/8/layout/venn3"/>
    <dgm:cxn modelId="{DF1423E7-CAE5-489D-ADBF-03DC2C9A7723}" type="presParOf" srcId="{823515C1-B940-4766-BF7A-7B653D537A5A}" destId="{E33ECADC-0A3F-4C17-82F8-A7E3D23B7456}" srcOrd="2" destOrd="0" presId="urn:microsoft.com/office/officeart/2005/8/layout/venn3"/>
    <dgm:cxn modelId="{BBB327F0-A11A-46E4-9849-BB089D593957}" type="presParOf" srcId="{823515C1-B940-4766-BF7A-7B653D537A5A}" destId="{F434992E-E8B7-414C-B5B2-1231CCBD9422}" srcOrd="3" destOrd="0" presId="urn:microsoft.com/office/officeart/2005/8/layout/venn3"/>
    <dgm:cxn modelId="{2CB43B1A-EC7A-4A38-A800-A8999EB02264}" type="presParOf" srcId="{823515C1-B940-4766-BF7A-7B653D537A5A}" destId="{70B8B951-CACD-4FAE-8BC9-BFC469CD7830}" srcOrd="4" destOrd="0" presId="urn:microsoft.com/office/officeart/2005/8/layout/venn3"/>
    <dgm:cxn modelId="{C506D9B1-8207-4C3E-AD0F-DB608BCA0D88}" type="presParOf" srcId="{823515C1-B940-4766-BF7A-7B653D537A5A}" destId="{A724F91D-E6AC-44B2-B069-4ED11C99C605}" srcOrd="5" destOrd="0" presId="urn:microsoft.com/office/officeart/2005/8/layout/venn3"/>
    <dgm:cxn modelId="{06139472-E796-4BD9-BB23-7A4D2C0E01DA}" type="presParOf" srcId="{823515C1-B940-4766-BF7A-7B653D537A5A}" destId="{E8562492-6249-4F9D-9719-766D8513462A}" srcOrd="6" destOrd="0" presId="urn:microsoft.com/office/officeart/2005/8/layout/venn3"/>
    <dgm:cxn modelId="{DE27F537-CC79-407D-A92B-2820A387275C}" type="presParOf" srcId="{823515C1-B940-4766-BF7A-7B653D537A5A}" destId="{86DD7E57-AE31-45F3-A2F7-DB2B7B4E2B02}" srcOrd="7" destOrd="0" presId="urn:microsoft.com/office/officeart/2005/8/layout/venn3"/>
    <dgm:cxn modelId="{FEF1026E-20B4-4E86-97B2-5656507A12E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83F00126-644F-446E-B7AC-205477902F16}" type="presOf" srcId="{6C90439B-84F9-4749-A0F6-29922302FCE5}" destId="{E8562492-6249-4F9D-9719-766D8513462A}" srcOrd="0" destOrd="0" presId="urn:microsoft.com/office/officeart/2005/8/layout/venn3"/>
    <dgm:cxn modelId="{65AAD950-11AF-4F8F-BCFF-B0F4D16A9B83}" type="presOf" srcId="{D9B666A7-BD3B-414B-90DE-A8F6E8CE06E4}" destId="{76F1CF93-46F9-4E57-85C6-9CE95F0D1B60}"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5F29FE89-FDF6-4C79-A126-0F6937534B49}" type="presOf" srcId="{8568D2EA-5FED-4889-94D2-C04DE2FBAAC9}" destId="{B06BBA3C-4F1B-47B7-9A49-6544C4C30722}" srcOrd="0" destOrd="0" presId="urn:microsoft.com/office/officeart/2005/8/layout/venn3"/>
    <dgm:cxn modelId="{49E5EAC4-CABC-4723-BA7C-5D37FC304B2B}" type="presOf" srcId="{318D9FD6-4110-4864-BAD2-19485E71489E}" destId="{70B8B951-CACD-4FAE-8BC9-BFC469CD7830}" srcOrd="0" destOrd="0" presId="urn:microsoft.com/office/officeart/2005/8/layout/venn3"/>
    <dgm:cxn modelId="{3462AAC7-FE33-47CE-A08F-6A91DB30AF81}" type="presOf" srcId="{F37A6C88-894A-4A75-9DA2-754F77566568}" destId="{823515C1-B940-4766-BF7A-7B653D537A5A}" srcOrd="0" destOrd="0" presId="urn:microsoft.com/office/officeart/2005/8/layout/venn3"/>
    <dgm:cxn modelId="{620581FC-0294-405E-82A9-18D14BA795F4}" type="presOf" srcId="{43341A5F-F010-4C69-BD78-D7A9F0FFD36A}" destId="{E33ECADC-0A3F-4C17-82F8-A7E3D23B7456}" srcOrd="0" destOrd="0" presId="urn:microsoft.com/office/officeart/2005/8/layout/venn3"/>
    <dgm:cxn modelId="{75FD0AAC-D452-4457-A557-697888279BB6}" type="presParOf" srcId="{823515C1-B940-4766-BF7A-7B653D537A5A}" destId="{76F1CF93-46F9-4E57-85C6-9CE95F0D1B60}" srcOrd="0" destOrd="0" presId="urn:microsoft.com/office/officeart/2005/8/layout/venn3"/>
    <dgm:cxn modelId="{95BD52ED-7FA6-4050-B09C-8D39AB8D8521}" type="presParOf" srcId="{823515C1-B940-4766-BF7A-7B653D537A5A}" destId="{C893206F-B841-4DA4-B926-BA7208F8E78E}" srcOrd="1" destOrd="0" presId="urn:microsoft.com/office/officeart/2005/8/layout/venn3"/>
    <dgm:cxn modelId="{8B4B729D-5454-4055-A448-AB43834F1CDC}" type="presParOf" srcId="{823515C1-B940-4766-BF7A-7B653D537A5A}" destId="{E33ECADC-0A3F-4C17-82F8-A7E3D23B7456}" srcOrd="2" destOrd="0" presId="urn:microsoft.com/office/officeart/2005/8/layout/venn3"/>
    <dgm:cxn modelId="{4E94419F-B61E-45F7-B42F-5663D874FB97}" type="presParOf" srcId="{823515C1-B940-4766-BF7A-7B653D537A5A}" destId="{F434992E-E8B7-414C-B5B2-1231CCBD9422}" srcOrd="3" destOrd="0" presId="urn:microsoft.com/office/officeart/2005/8/layout/venn3"/>
    <dgm:cxn modelId="{0732218B-3E94-4AAB-8C5F-01B15E4155E4}" type="presParOf" srcId="{823515C1-B940-4766-BF7A-7B653D537A5A}" destId="{70B8B951-CACD-4FAE-8BC9-BFC469CD7830}" srcOrd="4" destOrd="0" presId="urn:microsoft.com/office/officeart/2005/8/layout/venn3"/>
    <dgm:cxn modelId="{199E553B-4D48-49B3-B417-2F922961B8C3}" type="presParOf" srcId="{823515C1-B940-4766-BF7A-7B653D537A5A}" destId="{A724F91D-E6AC-44B2-B069-4ED11C99C605}" srcOrd="5" destOrd="0" presId="urn:microsoft.com/office/officeart/2005/8/layout/venn3"/>
    <dgm:cxn modelId="{EEDE5835-4BEE-4529-A334-FE4847FB25DD}" type="presParOf" srcId="{823515C1-B940-4766-BF7A-7B653D537A5A}" destId="{E8562492-6249-4F9D-9719-766D8513462A}" srcOrd="6" destOrd="0" presId="urn:microsoft.com/office/officeart/2005/8/layout/venn3"/>
    <dgm:cxn modelId="{C8894CA7-EF4F-497F-90D5-67E8154E7AFB}" type="presParOf" srcId="{823515C1-B940-4766-BF7A-7B653D537A5A}" destId="{86DD7E57-AE31-45F3-A2F7-DB2B7B4E2B02}" srcOrd="7" destOrd="0" presId="urn:microsoft.com/office/officeart/2005/8/layout/venn3"/>
    <dgm:cxn modelId="{45C9D486-9FB8-4C3F-B626-A2A6D5EEB90D}"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2D88B91A-ED0E-427E-A989-CB0255EA2587}" type="presOf" srcId="{6C90439B-84F9-4749-A0F6-29922302FCE5}" destId="{E8562492-6249-4F9D-9719-766D8513462A}" srcOrd="0" destOrd="0" presId="urn:microsoft.com/office/officeart/2005/8/layout/venn3"/>
    <dgm:cxn modelId="{8577452C-5340-416A-B042-A59A59848A1D}" type="presOf" srcId="{43341A5F-F010-4C69-BD78-D7A9F0FFD36A}" destId="{E33ECADC-0A3F-4C17-82F8-A7E3D23B7456}" srcOrd="0" destOrd="0" presId="urn:microsoft.com/office/officeart/2005/8/layout/venn3"/>
    <dgm:cxn modelId="{45F8165E-8C8F-4078-BE4A-E5B5860DFC7F}" type="presOf" srcId="{D9B666A7-BD3B-414B-90DE-A8F6E8CE06E4}" destId="{76F1CF93-46F9-4E57-85C6-9CE95F0D1B60}" srcOrd="0" destOrd="0" presId="urn:microsoft.com/office/officeart/2005/8/layout/venn3"/>
    <dgm:cxn modelId="{56931F41-017F-48B8-80E2-951004E19EA0}" type="presOf" srcId="{318D9FD6-4110-4864-BAD2-19485E71489E}" destId="{70B8B951-CACD-4FAE-8BC9-BFC469CD7830}" srcOrd="0" destOrd="0" presId="urn:microsoft.com/office/officeart/2005/8/layout/venn3"/>
    <dgm:cxn modelId="{28329F63-9F06-4E7C-9E1A-CEBC14D37B56}" type="presOf" srcId="{F37A6C88-894A-4A75-9DA2-754F77566568}" destId="{823515C1-B940-4766-BF7A-7B653D537A5A}"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52EB73E3-8675-47D9-9E33-476F1FB8708C}" type="presOf" srcId="{8568D2EA-5FED-4889-94D2-C04DE2FBAAC9}" destId="{B06BBA3C-4F1B-47B7-9A49-6544C4C30722}" srcOrd="0" destOrd="0" presId="urn:microsoft.com/office/officeart/2005/8/layout/venn3"/>
    <dgm:cxn modelId="{8D7601B8-E74A-4EFD-9195-9E325EA2F8CE}" type="presParOf" srcId="{823515C1-B940-4766-BF7A-7B653D537A5A}" destId="{76F1CF93-46F9-4E57-85C6-9CE95F0D1B60}" srcOrd="0" destOrd="0" presId="urn:microsoft.com/office/officeart/2005/8/layout/venn3"/>
    <dgm:cxn modelId="{FECABF41-562E-4763-A267-429129DF3875}" type="presParOf" srcId="{823515C1-B940-4766-BF7A-7B653D537A5A}" destId="{C893206F-B841-4DA4-B926-BA7208F8E78E}" srcOrd="1" destOrd="0" presId="urn:microsoft.com/office/officeart/2005/8/layout/venn3"/>
    <dgm:cxn modelId="{4A39E13A-E872-4E32-8038-1A1AF0A3EC99}" type="presParOf" srcId="{823515C1-B940-4766-BF7A-7B653D537A5A}" destId="{E33ECADC-0A3F-4C17-82F8-A7E3D23B7456}" srcOrd="2" destOrd="0" presId="urn:microsoft.com/office/officeart/2005/8/layout/venn3"/>
    <dgm:cxn modelId="{3C07C619-7171-42B2-8BCF-6CB99CFE328F}" type="presParOf" srcId="{823515C1-B940-4766-BF7A-7B653D537A5A}" destId="{F434992E-E8B7-414C-B5B2-1231CCBD9422}" srcOrd="3" destOrd="0" presId="urn:microsoft.com/office/officeart/2005/8/layout/venn3"/>
    <dgm:cxn modelId="{781D5F22-B9F5-44C2-87A2-863FB0101B51}" type="presParOf" srcId="{823515C1-B940-4766-BF7A-7B653D537A5A}" destId="{70B8B951-CACD-4FAE-8BC9-BFC469CD7830}" srcOrd="4" destOrd="0" presId="urn:microsoft.com/office/officeart/2005/8/layout/venn3"/>
    <dgm:cxn modelId="{7BD81C15-E10C-400B-A03E-B8ADE178590A}" type="presParOf" srcId="{823515C1-B940-4766-BF7A-7B653D537A5A}" destId="{A724F91D-E6AC-44B2-B069-4ED11C99C605}" srcOrd="5" destOrd="0" presId="urn:microsoft.com/office/officeart/2005/8/layout/venn3"/>
    <dgm:cxn modelId="{E94DA3EF-598D-49C2-930E-911590BD761E}" type="presParOf" srcId="{823515C1-B940-4766-BF7A-7B653D537A5A}" destId="{E8562492-6249-4F9D-9719-766D8513462A}" srcOrd="6" destOrd="0" presId="urn:microsoft.com/office/officeart/2005/8/layout/venn3"/>
    <dgm:cxn modelId="{08EA32CA-3E05-4189-874C-6B05C99B9842}" type="presParOf" srcId="{823515C1-B940-4766-BF7A-7B653D537A5A}" destId="{86DD7E57-AE31-45F3-A2F7-DB2B7B4E2B02}" srcOrd="7" destOrd="0" presId="urn:microsoft.com/office/officeart/2005/8/layout/venn3"/>
    <dgm:cxn modelId="{A655782F-BD14-4FCF-95AD-18FF1E2C69F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custScaleY="98828">
        <dgm:presLayoutVars>
          <dgm:bulletEnabled val="1"/>
        </dgm:presLayoutVars>
      </dgm:prSet>
      <dgm:spPr/>
    </dgm:pt>
  </dgm:ptLst>
  <dgm:cxnLst>
    <dgm:cxn modelId="{A6B66F01-4DD1-4E1B-AC93-4426CCB677B5}" type="presOf" srcId="{43341A5F-F010-4C69-BD78-D7A9F0FFD36A}" destId="{E33ECADC-0A3F-4C17-82F8-A7E3D23B7456}"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1E4F9630-01FA-47C1-8886-D4EF77F7CA62}" type="presOf" srcId="{F37A6C88-894A-4A75-9DA2-754F77566568}" destId="{823515C1-B940-4766-BF7A-7B653D537A5A}"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B5639897-8B45-43E7-A0B9-3E7CF1AC0E72}" type="presOf" srcId="{8568D2EA-5FED-4889-94D2-C04DE2FBAAC9}" destId="{B06BBA3C-4F1B-47B7-9A49-6544C4C30722}" srcOrd="0" destOrd="0" presId="urn:microsoft.com/office/officeart/2005/8/layout/venn3"/>
    <dgm:cxn modelId="{0083D5B0-3AA6-4218-A4E1-1DA8A2BC4485}" type="presOf" srcId="{318D9FD6-4110-4864-BAD2-19485E71489E}" destId="{70B8B951-CACD-4FAE-8BC9-BFC469CD7830}" srcOrd="0" destOrd="0" presId="urn:microsoft.com/office/officeart/2005/8/layout/venn3"/>
    <dgm:cxn modelId="{51787CC7-C3AF-4583-8D08-D412C6BD45E5}" type="presOf" srcId="{6C90439B-84F9-4749-A0F6-29922302FCE5}" destId="{E8562492-6249-4F9D-9719-766D8513462A}" srcOrd="0" destOrd="0" presId="urn:microsoft.com/office/officeart/2005/8/layout/venn3"/>
    <dgm:cxn modelId="{E43843D0-A527-4E36-9E7F-982FD99290E7}" type="presOf" srcId="{D9B666A7-BD3B-414B-90DE-A8F6E8CE06E4}" destId="{76F1CF93-46F9-4E57-85C6-9CE95F0D1B60}" srcOrd="0" destOrd="0" presId="urn:microsoft.com/office/officeart/2005/8/layout/venn3"/>
    <dgm:cxn modelId="{D6297F09-A43B-47F9-8749-7E11929659AF}" type="presParOf" srcId="{823515C1-B940-4766-BF7A-7B653D537A5A}" destId="{76F1CF93-46F9-4E57-85C6-9CE95F0D1B60}" srcOrd="0" destOrd="0" presId="urn:microsoft.com/office/officeart/2005/8/layout/venn3"/>
    <dgm:cxn modelId="{3A249A4D-1710-45F9-AA10-B33A09DA35D9}" type="presParOf" srcId="{823515C1-B940-4766-BF7A-7B653D537A5A}" destId="{C893206F-B841-4DA4-B926-BA7208F8E78E}" srcOrd="1" destOrd="0" presId="urn:microsoft.com/office/officeart/2005/8/layout/venn3"/>
    <dgm:cxn modelId="{01710091-B7E3-47B2-929C-5F96DF9B0055}" type="presParOf" srcId="{823515C1-B940-4766-BF7A-7B653D537A5A}" destId="{E33ECADC-0A3F-4C17-82F8-A7E3D23B7456}" srcOrd="2" destOrd="0" presId="urn:microsoft.com/office/officeart/2005/8/layout/venn3"/>
    <dgm:cxn modelId="{2A92B3E6-60A5-4D82-BA64-4BA1F085F20B}" type="presParOf" srcId="{823515C1-B940-4766-BF7A-7B653D537A5A}" destId="{F434992E-E8B7-414C-B5B2-1231CCBD9422}" srcOrd="3" destOrd="0" presId="urn:microsoft.com/office/officeart/2005/8/layout/venn3"/>
    <dgm:cxn modelId="{3F00B0F9-5A55-4FD4-BCFE-5E166ABE1735}" type="presParOf" srcId="{823515C1-B940-4766-BF7A-7B653D537A5A}" destId="{70B8B951-CACD-4FAE-8BC9-BFC469CD7830}" srcOrd="4" destOrd="0" presId="urn:microsoft.com/office/officeart/2005/8/layout/venn3"/>
    <dgm:cxn modelId="{F04F2051-C283-47C1-AE45-0A7539F6C22B}" type="presParOf" srcId="{823515C1-B940-4766-BF7A-7B653D537A5A}" destId="{A724F91D-E6AC-44B2-B069-4ED11C99C605}" srcOrd="5" destOrd="0" presId="urn:microsoft.com/office/officeart/2005/8/layout/venn3"/>
    <dgm:cxn modelId="{BB2B2CA2-4BC6-4148-ABA1-DF63B8983897}" type="presParOf" srcId="{823515C1-B940-4766-BF7A-7B653D537A5A}" destId="{E8562492-6249-4F9D-9719-766D8513462A}" srcOrd="6" destOrd="0" presId="urn:microsoft.com/office/officeart/2005/8/layout/venn3"/>
    <dgm:cxn modelId="{3B38D509-066F-4FE6-BE43-028A88209EC8}" type="presParOf" srcId="{823515C1-B940-4766-BF7A-7B653D537A5A}" destId="{86DD7E57-AE31-45F3-A2F7-DB2B7B4E2B02}" srcOrd="7" destOrd="0" presId="urn:microsoft.com/office/officeart/2005/8/layout/venn3"/>
    <dgm:cxn modelId="{614CFD89-1F27-44C0-A84F-79513C50C2D2}"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AEA4EC12-6E64-44FF-844D-AE186ABAD9E0}" srcId="{F37A6C88-894A-4A75-9DA2-754F77566568}" destId="{8568D2EA-5FED-4889-94D2-C04DE2FBAAC9}" srcOrd="4" destOrd="0" parTransId="{3A5364E2-2E31-41ED-9F1E-E0A681A0CDF8}" sibTransId="{7209BC74-2262-4294-822F-891EF03DF5E1}"/>
    <dgm:cxn modelId="{1A308013-09E8-4A90-98D9-3F41DCC62562}" type="presOf" srcId="{318D9FD6-4110-4864-BAD2-19485E71489E}" destId="{70B8B951-CACD-4FAE-8BC9-BFC469CD7830}" srcOrd="0" destOrd="0" presId="urn:microsoft.com/office/officeart/2005/8/layout/venn3"/>
    <dgm:cxn modelId="{5F004318-9D03-4C49-BFDB-9A217012AF82}" srcId="{F37A6C88-894A-4A75-9DA2-754F77566568}" destId="{D9B666A7-BD3B-414B-90DE-A8F6E8CE06E4}" srcOrd="0" destOrd="0" parTransId="{C7BB7F7F-7EA8-4671-9D21-B17C490D2295}" sibTransId="{E18D5F7F-822D-4897-867B-F87387D61614}"/>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0C0FFB87-89B5-4D1E-BF8F-B79F8972E66E}" srcId="{F37A6C88-894A-4A75-9DA2-754F77566568}" destId="{318D9FD6-4110-4864-BAD2-19485E71489E}" srcOrd="2" destOrd="0" parTransId="{8112EA8C-E9AA-4BE2-8E1C-F4E439FB6DB0}" sibTransId="{C086B971-BBF6-49F1-92BB-C157F493452C}"/>
    <dgm:cxn modelId="{92637189-9BF1-4AED-B29A-8D3F038C2ED0}" type="presOf" srcId="{F37A6C88-894A-4A75-9DA2-754F77566568}" destId="{823515C1-B940-4766-BF7A-7B653D537A5A}" srcOrd="0" destOrd="0" presId="urn:microsoft.com/office/officeart/2005/8/layout/venn3"/>
    <dgm:cxn modelId="{D20B52C1-566A-486B-8139-72D6000785B7}" type="presOf" srcId="{D9B666A7-BD3B-414B-90DE-A8F6E8CE06E4}" destId="{76F1CF93-46F9-4E57-85C6-9CE95F0D1B60}" srcOrd="0" destOrd="0" presId="urn:microsoft.com/office/officeart/2005/8/layout/venn3"/>
    <dgm:cxn modelId="{CB6ACDDF-4CC0-4ECC-A8AA-FF01FFFB1F02}" type="presOf" srcId="{43341A5F-F010-4C69-BD78-D7A9F0FFD36A}" destId="{E33ECADC-0A3F-4C17-82F8-A7E3D23B7456}" srcOrd="0" destOrd="0" presId="urn:microsoft.com/office/officeart/2005/8/layout/venn3"/>
    <dgm:cxn modelId="{B03DEEED-424E-4A19-A279-1B2EA7895EED}" type="presOf" srcId="{8568D2EA-5FED-4889-94D2-C04DE2FBAAC9}" destId="{B06BBA3C-4F1B-47B7-9A49-6544C4C30722}" srcOrd="0" destOrd="0" presId="urn:microsoft.com/office/officeart/2005/8/layout/venn3"/>
    <dgm:cxn modelId="{CF775AF3-FCA3-47C0-9150-B6E2A64E92CF}" type="presOf" srcId="{6C90439B-84F9-4749-A0F6-29922302FCE5}" destId="{E8562492-6249-4F9D-9719-766D8513462A}" srcOrd="0" destOrd="0" presId="urn:microsoft.com/office/officeart/2005/8/layout/venn3"/>
    <dgm:cxn modelId="{5E34B464-A0CA-4B27-A068-FCB83A6C598C}" type="presParOf" srcId="{823515C1-B940-4766-BF7A-7B653D537A5A}" destId="{76F1CF93-46F9-4E57-85C6-9CE95F0D1B60}" srcOrd="0" destOrd="0" presId="urn:microsoft.com/office/officeart/2005/8/layout/venn3"/>
    <dgm:cxn modelId="{B6632AF4-3CC5-4BF2-BDAB-8BDA3254807C}" type="presParOf" srcId="{823515C1-B940-4766-BF7A-7B653D537A5A}" destId="{C893206F-B841-4DA4-B926-BA7208F8E78E}" srcOrd="1" destOrd="0" presId="urn:microsoft.com/office/officeart/2005/8/layout/venn3"/>
    <dgm:cxn modelId="{9E493290-47C0-4D65-A418-64E79C200CD5}" type="presParOf" srcId="{823515C1-B940-4766-BF7A-7B653D537A5A}" destId="{E33ECADC-0A3F-4C17-82F8-A7E3D23B7456}" srcOrd="2" destOrd="0" presId="urn:microsoft.com/office/officeart/2005/8/layout/venn3"/>
    <dgm:cxn modelId="{35585D0E-0A70-400F-BE03-192A47E300FD}" type="presParOf" srcId="{823515C1-B940-4766-BF7A-7B653D537A5A}" destId="{F434992E-E8B7-414C-B5B2-1231CCBD9422}" srcOrd="3" destOrd="0" presId="urn:microsoft.com/office/officeart/2005/8/layout/venn3"/>
    <dgm:cxn modelId="{6DAB0011-5E4E-46E5-9B47-D275EAA1E81F}" type="presParOf" srcId="{823515C1-B940-4766-BF7A-7B653D537A5A}" destId="{70B8B951-CACD-4FAE-8BC9-BFC469CD7830}" srcOrd="4" destOrd="0" presId="urn:microsoft.com/office/officeart/2005/8/layout/venn3"/>
    <dgm:cxn modelId="{43E44F41-7CA5-4E55-A5FB-028D7F8B94C8}" type="presParOf" srcId="{823515C1-B940-4766-BF7A-7B653D537A5A}" destId="{A724F91D-E6AC-44B2-B069-4ED11C99C605}" srcOrd="5" destOrd="0" presId="urn:microsoft.com/office/officeart/2005/8/layout/venn3"/>
    <dgm:cxn modelId="{11063B33-C146-47DB-A3B3-8B9A5C058371}" type="presParOf" srcId="{823515C1-B940-4766-BF7A-7B653D537A5A}" destId="{E8562492-6249-4F9D-9719-766D8513462A}" srcOrd="6" destOrd="0" presId="urn:microsoft.com/office/officeart/2005/8/layout/venn3"/>
    <dgm:cxn modelId="{9F57211B-58D7-4D87-B768-3DC0F2EC3952}" type="presParOf" srcId="{823515C1-B940-4766-BF7A-7B653D537A5A}" destId="{86DD7E57-AE31-45F3-A2F7-DB2B7B4E2B02}" srcOrd="7" destOrd="0" presId="urn:microsoft.com/office/officeart/2005/8/layout/venn3"/>
    <dgm:cxn modelId="{6CD390E9-D1F0-49D9-8E94-E68688A9F765}"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37A6C88-894A-4A75-9DA2-754F77566568}" type="doc">
      <dgm:prSet loTypeId="urn:microsoft.com/office/officeart/2005/8/layout/venn3" loCatId="relationship" qsTypeId="urn:microsoft.com/office/officeart/2005/8/quickstyle/simple1" qsCatId="simple" csTypeId="urn:microsoft.com/office/officeart/2005/8/colors/colorful5" csCatId="colorful" phldr="1"/>
      <dgm:spPr/>
      <dgm:t>
        <a:bodyPr/>
        <a:lstStyle/>
        <a:p>
          <a:endParaRPr lang="en-US"/>
        </a:p>
      </dgm:t>
    </dgm:pt>
    <dgm:pt modelId="{D9B666A7-BD3B-414B-90DE-A8F6E8CE06E4}">
      <dgm:prSet phldrT="[Text]"/>
      <dgm:spPr/>
      <dgm:t>
        <a:bodyPr/>
        <a:lstStyle/>
        <a:p>
          <a:endParaRPr lang="en-US" dirty="0"/>
        </a:p>
      </dgm:t>
    </dgm:pt>
    <dgm:pt modelId="{C7BB7F7F-7EA8-4671-9D21-B17C490D2295}" type="parTrans" cxnId="{5F004318-9D03-4C49-BFDB-9A217012AF82}">
      <dgm:prSet/>
      <dgm:spPr/>
      <dgm:t>
        <a:bodyPr/>
        <a:lstStyle/>
        <a:p>
          <a:endParaRPr lang="en-US"/>
        </a:p>
      </dgm:t>
    </dgm:pt>
    <dgm:pt modelId="{E18D5F7F-822D-4897-867B-F87387D61614}" type="sibTrans" cxnId="{5F004318-9D03-4C49-BFDB-9A217012AF82}">
      <dgm:prSet/>
      <dgm:spPr/>
      <dgm:t>
        <a:bodyPr/>
        <a:lstStyle/>
        <a:p>
          <a:endParaRPr lang="en-US"/>
        </a:p>
      </dgm:t>
    </dgm:pt>
    <dgm:pt modelId="{318D9FD6-4110-4864-BAD2-19485E71489E}">
      <dgm:prSet phldrT="[Text]"/>
      <dgm:spPr/>
      <dgm:t>
        <a:bodyPr/>
        <a:lstStyle/>
        <a:p>
          <a:endParaRPr lang="en-US" dirty="0"/>
        </a:p>
      </dgm:t>
    </dgm:pt>
    <dgm:pt modelId="{8112EA8C-E9AA-4BE2-8E1C-F4E439FB6DB0}" type="parTrans" cxnId="{0C0FFB87-89B5-4D1E-BF8F-B79F8972E66E}">
      <dgm:prSet/>
      <dgm:spPr/>
      <dgm:t>
        <a:bodyPr/>
        <a:lstStyle/>
        <a:p>
          <a:endParaRPr lang="en-US"/>
        </a:p>
      </dgm:t>
    </dgm:pt>
    <dgm:pt modelId="{C086B971-BBF6-49F1-92BB-C157F493452C}" type="sibTrans" cxnId="{0C0FFB87-89B5-4D1E-BF8F-B79F8972E66E}">
      <dgm:prSet/>
      <dgm:spPr/>
      <dgm:t>
        <a:bodyPr/>
        <a:lstStyle/>
        <a:p>
          <a:endParaRPr lang="en-US"/>
        </a:p>
      </dgm:t>
    </dgm:pt>
    <dgm:pt modelId="{6C90439B-84F9-4749-A0F6-29922302FCE5}">
      <dgm:prSet phldrT="[Text]"/>
      <dgm:spPr/>
      <dgm:t>
        <a:bodyPr/>
        <a:lstStyle/>
        <a:p>
          <a:endParaRPr lang="en-US" dirty="0"/>
        </a:p>
      </dgm:t>
    </dgm:pt>
    <dgm:pt modelId="{F27DAF2D-DF20-4942-A14D-627F093F0105}" type="parTrans" cxnId="{646C1F72-0E15-429D-87C4-CE671F074F5A}">
      <dgm:prSet/>
      <dgm:spPr/>
      <dgm:t>
        <a:bodyPr/>
        <a:lstStyle/>
        <a:p>
          <a:endParaRPr lang="en-US"/>
        </a:p>
      </dgm:t>
    </dgm:pt>
    <dgm:pt modelId="{AAFB6A40-54ED-487C-A865-CB4BEFEC1725}" type="sibTrans" cxnId="{646C1F72-0E15-429D-87C4-CE671F074F5A}">
      <dgm:prSet/>
      <dgm:spPr/>
      <dgm:t>
        <a:bodyPr/>
        <a:lstStyle/>
        <a:p>
          <a:endParaRPr lang="en-US"/>
        </a:p>
      </dgm:t>
    </dgm:pt>
    <dgm:pt modelId="{43341A5F-F010-4C69-BD78-D7A9F0FFD36A}">
      <dgm:prSet phldrT="[Text]"/>
      <dgm:spPr/>
      <dgm:t>
        <a:bodyPr/>
        <a:lstStyle/>
        <a:p>
          <a:endParaRPr lang="en-US" dirty="0"/>
        </a:p>
      </dgm:t>
    </dgm:pt>
    <dgm:pt modelId="{2B8DF49F-5E14-4CCE-8F2F-1B59A92909F9}" type="sibTrans" cxnId="{BE8F7156-5694-44FB-A0BD-9B0456EA2216}">
      <dgm:prSet/>
      <dgm:spPr/>
      <dgm:t>
        <a:bodyPr/>
        <a:lstStyle/>
        <a:p>
          <a:endParaRPr lang="en-US"/>
        </a:p>
      </dgm:t>
    </dgm:pt>
    <dgm:pt modelId="{BBC16DFF-8ADD-45BF-9124-0642EA495018}" type="parTrans" cxnId="{BE8F7156-5694-44FB-A0BD-9B0456EA2216}">
      <dgm:prSet/>
      <dgm:spPr/>
      <dgm:t>
        <a:bodyPr/>
        <a:lstStyle/>
        <a:p>
          <a:endParaRPr lang="en-US"/>
        </a:p>
      </dgm:t>
    </dgm:pt>
    <dgm:pt modelId="{8568D2EA-5FED-4889-94D2-C04DE2FBAAC9}">
      <dgm:prSet phldrT="[Text]"/>
      <dgm:spPr/>
      <dgm:t>
        <a:bodyPr/>
        <a:lstStyle/>
        <a:p>
          <a:endParaRPr lang="en-US" dirty="0"/>
        </a:p>
      </dgm:t>
    </dgm:pt>
    <dgm:pt modelId="{3A5364E2-2E31-41ED-9F1E-E0A681A0CDF8}" type="parTrans" cxnId="{AEA4EC12-6E64-44FF-844D-AE186ABAD9E0}">
      <dgm:prSet/>
      <dgm:spPr/>
      <dgm:t>
        <a:bodyPr/>
        <a:lstStyle/>
        <a:p>
          <a:endParaRPr lang="en-US"/>
        </a:p>
      </dgm:t>
    </dgm:pt>
    <dgm:pt modelId="{7209BC74-2262-4294-822F-891EF03DF5E1}" type="sibTrans" cxnId="{AEA4EC12-6E64-44FF-844D-AE186ABAD9E0}">
      <dgm:prSet/>
      <dgm:spPr/>
      <dgm:t>
        <a:bodyPr/>
        <a:lstStyle/>
        <a:p>
          <a:endParaRPr lang="en-US"/>
        </a:p>
      </dgm:t>
    </dgm:pt>
    <dgm:pt modelId="{823515C1-B940-4766-BF7A-7B653D537A5A}" type="pres">
      <dgm:prSet presAssocID="{F37A6C88-894A-4A75-9DA2-754F77566568}" presName="Name0" presStyleCnt="0">
        <dgm:presLayoutVars>
          <dgm:dir/>
          <dgm:resizeHandles val="exact"/>
        </dgm:presLayoutVars>
      </dgm:prSet>
      <dgm:spPr/>
    </dgm:pt>
    <dgm:pt modelId="{76F1CF93-46F9-4E57-85C6-9CE95F0D1B60}" type="pres">
      <dgm:prSet presAssocID="{D9B666A7-BD3B-414B-90DE-A8F6E8CE06E4}" presName="Name5" presStyleLbl="vennNode1" presStyleIdx="0" presStyleCnt="5">
        <dgm:presLayoutVars>
          <dgm:bulletEnabled val="1"/>
        </dgm:presLayoutVars>
      </dgm:prSet>
      <dgm:spPr/>
    </dgm:pt>
    <dgm:pt modelId="{C893206F-B841-4DA4-B926-BA7208F8E78E}" type="pres">
      <dgm:prSet presAssocID="{E18D5F7F-822D-4897-867B-F87387D61614}" presName="space" presStyleCnt="0"/>
      <dgm:spPr/>
    </dgm:pt>
    <dgm:pt modelId="{E33ECADC-0A3F-4C17-82F8-A7E3D23B7456}" type="pres">
      <dgm:prSet presAssocID="{43341A5F-F010-4C69-BD78-D7A9F0FFD36A}" presName="Name5" presStyleLbl="vennNode1" presStyleIdx="1" presStyleCnt="5" custLinFactNeighborX="5606" custLinFactNeighborY="-30274">
        <dgm:presLayoutVars>
          <dgm:bulletEnabled val="1"/>
        </dgm:presLayoutVars>
      </dgm:prSet>
      <dgm:spPr/>
    </dgm:pt>
    <dgm:pt modelId="{F434992E-E8B7-414C-B5B2-1231CCBD9422}" type="pres">
      <dgm:prSet presAssocID="{2B8DF49F-5E14-4CCE-8F2F-1B59A92909F9}" presName="space" presStyleCnt="0"/>
      <dgm:spPr/>
    </dgm:pt>
    <dgm:pt modelId="{70B8B951-CACD-4FAE-8BC9-BFC469CD7830}" type="pres">
      <dgm:prSet presAssocID="{318D9FD6-4110-4864-BAD2-19485E71489E}" presName="Name5" presStyleLbl="vennNode1" presStyleIdx="2" presStyleCnt="5" custLinFactNeighborX="-47027" custLinFactNeighborY="45">
        <dgm:presLayoutVars>
          <dgm:bulletEnabled val="1"/>
        </dgm:presLayoutVars>
      </dgm:prSet>
      <dgm:spPr/>
    </dgm:pt>
    <dgm:pt modelId="{A724F91D-E6AC-44B2-B069-4ED11C99C605}" type="pres">
      <dgm:prSet presAssocID="{C086B971-BBF6-49F1-92BB-C157F493452C}" presName="space" presStyleCnt="0"/>
      <dgm:spPr/>
    </dgm:pt>
    <dgm:pt modelId="{E8562492-6249-4F9D-9719-766D8513462A}" type="pres">
      <dgm:prSet presAssocID="{6C90439B-84F9-4749-A0F6-29922302FCE5}" presName="Name5" presStyleLbl="vennNode1" presStyleIdx="3" presStyleCnt="5" custLinFactNeighborX="5694" custLinFactNeighborY="-1139">
        <dgm:presLayoutVars>
          <dgm:bulletEnabled val="1"/>
        </dgm:presLayoutVars>
      </dgm:prSet>
      <dgm:spPr/>
    </dgm:pt>
    <dgm:pt modelId="{86DD7E57-AE31-45F3-A2F7-DB2B7B4E2B02}" type="pres">
      <dgm:prSet presAssocID="{AAFB6A40-54ED-487C-A865-CB4BEFEC1725}" presName="space" presStyleCnt="0"/>
      <dgm:spPr/>
    </dgm:pt>
    <dgm:pt modelId="{B06BBA3C-4F1B-47B7-9A49-6544C4C30722}" type="pres">
      <dgm:prSet presAssocID="{8568D2EA-5FED-4889-94D2-C04DE2FBAAC9}" presName="Name5" presStyleLbl="vennNode1" presStyleIdx="4" presStyleCnt="5">
        <dgm:presLayoutVars>
          <dgm:bulletEnabled val="1"/>
        </dgm:presLayoutVars>
      </dgm:prSet>
      <dgm:spPr/>
    </dgm:pt>
  </dgm:ptLst>
  <dgm:cxnLst>
    <dgm:cxn modelId="{CA041212-B592-4570-A8A7-BFAC0D0EFE83}" type="presOf" srcId="{6C90439B-84F9-4749-A0F6-29922302FCE5}" destId="{E8562492-6249-4F9D-9719-766D8513462A}" srcOrd="0" destOrd="0" presId="urn:microsoft.com/office/officeart/2005/8/layout/venn3"/>
    <dgm:cxn modelId="{AEA4EC12-6E64-44FF-844D-AE186ABAD9E0}" srcId="{F37A6C88-894A-4A75-9DA2-754F77566568}" destId="{8568D2EA-5FED-4889-94D2-C04DE2FBAAC9}" srcOrd="4" destOrd="0" parTransId="{3A5364E2-2E31-41ED-9F1E-E0A681A0CDF8}" sibTransId="{7209BC74-2262-4294-822F-891EF03DF5E1}"/>
    <dgm:cxn modelId="{5F004318-9D03-4C49-BFDB-9A217012AF82}" srcId="{F37A6C88-894A-4A75-9DA2-754F77566568}" destId="{D9B666A7-BD3B-414B-90DE-A8F6E8CE06E4}" srcOrd="0" destOrd="0" parTransId="{C7BB7F7F-7EA8-4671-9D21-B17C490D2295}" sibTransId="{E18D5F7F-822D-4897-867B-F87387D61614}"/>
    <dgm:cxn modelId="{B453802C-4EE5-41BC-B8F2-FB628E74BE60}" type="presOf" srcId="{F37A6C88-894A-4A75-9DA2-754F77566568}" destId="{823515C1-B940-4766-BF7A-7B653D537A5A}" srcOrd="0" destOrd="0" presId="urn:microsoft.com/office/officeart/2005/8/layout/venn3"/>
    <dgm:cxn modelId="{5D51236E-91A1-4264-8369-4F2EC214C6D2}" type="presOf" srcId="{318D9FD6-4110-4864-BAD2-19485E71489E}" destId="{70B8B951-CACD-4FAE-8BC9-BFC469CD7830}" srcOrd="0" destOrd="0" presId="urn:microsoft.com/office/officeart/2005/8/layout/venn3"/>
    <dgm:cxn modelId="{646C1F72-0E15-429D-87C4-CE671F074F5A}" srcId="{F37A6C88-894A-4A75-9DA2-754F77566568}" destId="{6C90439B-84F9-4749-A0F6-29922302FCE5}" srcOrd="3" destOrd="0" parTransId="{F27DAF2D-DF20-4942-A14D-627F093F0105}" sibTransId="{AAFB6A40-54ED-487C-A865-CB4BEFEC1725}"/>
    <dgm:cxn modelId="{BE8F7156-5694-44FB-A0BD-9B0456EA2216}" srcId="{F37A6C88-894A-4A75-9DA2-754F77566568}" destId="{43341A5F-F010-4C69-BD78-D7A9F0FFD36A}" srcOrd="1" destOrd="0" parTransId="{BBC16DFF-8ADD-45BF-9124-0642EA495018}" sibTransId="{2B8DF49F-5E14-4CCE-8F2F-1B59A92909F9}"/>
    <dgm:cxn modelId="{B3A03A7E-6440-4385-8803-D78E705F27D6}" type="presOf" srcId="{43341A5F-F010-4C69-BD78-D7A9F0FFD36A}" destId="{E33ECADC-0A3F-4C17-82F8-A7E3D23B7456}" srcOrd="0" destOrd="0" presId="urn:microsoft.com/office/officeart/2005/8/layout/venn3"/>
    <dgm:cxn modelId="{0C0FFB87-89B5-4D1E-BF8F-B79F8972E66E}" srcId="{F37A6C88-894A-4A75-9DA2-754F77566568}" destId="{318D9FD6-4110-4864-BAD2-19485E71489E}" srcOrd="2" destOrd="0" parTransId="{8112EA8C-E9AA-4BE2-8E1C-F4E439FB6DB0}" sibTransId="{C086B971-BBF6-49F1-92BB-C157F493452C}"/>
    <dgm:cxn modelId="{94E24FD4-AA96-4A8F-86A3-019AE8E8B059}" type="presOf" srcId="{8568D2EA-5FED-4889-94D2-C04DE2FBAAC9}" destId="{B06BBA3C-4F1B-47B7-9A49-6544C4C30722}" srcOrd="0" destOrd="0" presId="urn:microsoft.com/office/officeart/2005/8/layout/venn3"/>
    <dgm:cxn modelId="{EBB627F4-8864-480B-A15C-0FCFDFF1521C}" type="presOf" srcId="{D9B666A7-BD3B-414B-90DE-A8F6E8CE06E4}" destId="{76F1CF93-46F9-4E57-85C6-9CE95F0D1B60}" srcOrd="0" destOrd="0" presId="urn:microsoft.com/office/officeart/2005/8/layout/venn3"/>
    <dgm:cxn modelId="{227856FB-01BF-48AC-B859-9CD13A294D26}" type="presParOf" srcId="{823515C1-B940-4766-BF7A-7B653D537A5A}" destId="{76F1CF93-46F9-4E57-85C6-9CE95F0D1B60}" srcOrd="0" destOrd="0" presId="urn:microsoft.com/office/officeart/2005/8/layout/venn3"/>
    <dgm:cxn modelId="{9DC7B78B-1557-420E-937D-49D5CFC06913}" type="presParOf" srcId="{823515C1-B940-4766-BF7A-7B653D537A5A}" destId="{C893206F-B841-4DA4-B926-BA7208F8E78E}" srcOrd="1" destOrd="0" presId="urn:microsoft.com/office/officeart/2005/8/layout/venn3"/>
    <dgm:cxn modelId="{4E0A611E-F980-42A5-B9FC-45FD0A8C422B}" type="presParOf" srcId="{823515C1-B940-4766-BF7A-7B653D537A5A}" destId="{E33ECADC-0A3F-4C17-82F8-A7E3D23B7456}" srcOrd="2" destOrd="0" presId="urn:microsoft.com/office/officeart/2005/8/layout/venn3"/>
    <dgm:cxn modelId="{9D7FE862-E3DF-4DAB-B7A5-57A85969684F}" type="presParOf" srcId="{823515C1-B940-4766-BF7A-7B653D537A5A}" destId="{F434992E-E8B7-414C-B5B2-1231CCBD9422}" srcOrd="3" destOrd="0" presId="urn:microsoft.com/office/officeart/2005/8/layout/venn3"/>
    <dgm:cxn modelId="{584C0F1C-6BAF-4B33-BC7F-A12A282D27F3}" type="presParOf" srcId="{823515C1-B940-4766-BF7A-7B653D537A5A}" destId="{70B8B951-CACD-4FAE-8BC9-BFC469CD7830}" srcOrd="4" destOrd="0" presId="urn:microsoft.com/office/officeart/2005/8/layout/venn3"/>
    <dgm:cxn modelId="{924391ED-A797-44DF-AC44-D5B4F9EC9DAA}" type="presParOf" srcId="{823515C1-B940-4766-BF7A-7B653D537A5A}" destId="{A724F91D-E6AC-44B2-B069-4ED11C99C605}" srcOrd="5" destOrd="0" presId="urn:microsoft.com/office/officeart/2005/8/layout/venn3"/>
    <dgm:cxn modelId="{187E7BBA-DCEC-4C2E-8192-0441ED6EFCA0}" type="presParOf" srcId="{823515C1-B940-4766-BF7A-7B653D537A5A}" destId="{E8562492-6249-4F9D-9719-766D8513462A}" srcOrd="6" destOrd="0" presId="urn:microsoft.com/office/officeart/2005/8/layout/venn3"/>
    <dgm:cxn modelId="{A6CC6EE6-3131-4235-9A53-918E53C8968A}" type="presParOf" srcId="{823515C1-B940-4766-BF7A-7B653D537A5A}" destId="{86DD7E57-AE31-45F3-A2F7-DB2B7B4E2B02}" srcOrd="7" destOrd="0" presId="urn:microsoft.com/office/officeart/2005/8/layout/venn3"/>
    <dgm:cxn modelId="{B4924375-425F-4741-AC3D-2903D93655AA}" type="presParOf" srcId="{823515C1-B940-4766-BF7A-7B653D537A5A}" destId="{B06BBA3C-4F1B-47B7-9A49-6544C4C30722}"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A8E596-33BE-44E7-A1D3-ABF71ABD6AA2}">
      <dsp:nvSpPr>
        <dsp:cNvPr id="0" name=""/>
        <dsp:cNvSpPr/>
      </dsp:nvSpPr>
      <dsp:spPr>
        <a:xfrm rot="16200000">
          <a:off x="-40954" y="43412"/>
          <a:ext cx="2498796" cy="2411971"/>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US" sz="2000" kern="1200" dirty="0"/>
            <a:t>Discriminative and sexist attitudes towards a victim</a:t>
          </a:r>
        </a:p>
      </dsp:txBody>
      <dsp:txXfrm rot="5400000">
        <a:off x="2459" y="499758"/>
        <a:ext cx="2411971" cy="1499278"/>
      </dsp:txXfrm>
    </dsp:sp>
    <dsp:sp modelId="{EAB6F89A-DA38-45DE-B28E-F751BD4919FD}">
      <dsp:nvSpPr>
        <dsp:cNvPr id="0" name=""/>
        <dsp:cNvSpPr/>
      </dsp:nvSpPr>
      <dsp:spPr>
        <a:xfrm rot="16200000">
          <a:off x="2551914" y="43412"/>
          <a:ext cx="2498796" cy="2411971"/>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0" tIns="0" rIns="164727" bIns="0" numCol="1" spcCol="1270" anchor="ctr" anchorCtr="0">
          <a:noAutofit/>
        </a:bodyPr>
        <a:lstStyle/>
        <a:p>
          <a:pPr marL="0" lvl="0" indent="0" algn="ctr" defTabSz="1155700">
            <a:lnSpc>
              <a:spcPct val="90000"/>
            </a:lnSpc>
            <a:spcBef>
              <a:spcPct val="0"/>
            </a:spcBef>
            <a:spcAft>
              <a:spcPct val="35000"/>
            </a:spcAft>
            <a:buNone/>
          </a:pPr>
          <a:r>
            <a:rPr lang="en-US" sz="2600" kern="1200" dirty="0"/>
            <a:t>Proprietary attitudes</a:t>
          </a:r>
        </a:p>
      </dsp:txBody>
      <dsp:txXfrm rot="5400000">
        <a:off x="2595327" y="499758"/>
        <a:ext cx="2411971" cy="1499278"/>
      </dsp:txXfrm>
    </dsp:sp>
    <dsp:sp modelId="{D3E61A04-C85A-4A9C-A200-E75B184E77AB}">
      <dsp:nvSpPr>
        <dsp:cNvPr id="0" name=""/>
        <dsp:cNvSpPr/>
      </dsp:nvSpPr>
      <dsp:spPr>
        <a:xfrm rot="16200000">
          <a:off x="5144783" y="43412"/>
          <a:ext cx="2498796" cy="2411971"/>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0" tIns="0" rIns="164727" bIns="0" numCol="1" spcCol="1270" anchor="ctr" anchorCtr="0">
          <a:noAutofit/>
        </a:bodyPr>
        <a:lstStyle/>
        <a:p>
          <a:pPr marL="0" lvl="0" indent="0" algn="ctr" defTabSz="1155700">
            <a:lnSpc>
              <a:spcPct val="90000"/>
            </a:lnSpc>
            <a:spcBef>
              <a:spcPct val="0"/>
            </a:spcBef>
            <a:spcAft>
              <a:spcPct val="35000"/>
            </a:spcAft>
            <a:buNone/>
          </a:pPr>
          <a:r>
            <a:rPr lang="en-US" sz="2600" kern="1200" dirty="0"/>
            <a:t>Control over behavior</a:t>
          </a:r>
        </a:p>
      </dsp:txBody>
      <dsp:txXfrm rot="5400000">
        <a:off x="5188196" y="499758"/>
        <a:ext cx="2411971" cy="1499278"/>
      </dsp:txXfrm>
    </dsp:sp>
    <dsp:sp modelId="{D3869270-78D5-4470-BC5A-97BE619F711E}">
      <dsp:nvSpPr>
        <dsp:cNvPr id="0" name=""/>
        <dsp:cNvSpPr/>
      </dsp:nvSpPr>
      <dsp:spPr>
        <a:xfrm rot="16200000">
          <a:off x="7737652" y="43412"/>
          <a:ext cx="2498796" cy="2411971"/>
        </a:xfrm>
        <a:prstGeom prst="flowChartManualOperation">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5100" tIns="0" rIns="164727" bIns="0" numCol="1" spcCol="1270" anchor="ctr" anchorCtr="0">
          <a:noAutofit/>
        </a:bodyPr>
        <a:lstStyle/>
        <a:p>
          <a:pPr marL="0" lvl="0" indent="0" algn="ctr" defTabSz="1155700">
            <a:lnSpc>
              <a:spcPct val="90000"/>
            </a:lnSpc>
            <a:spcBef>
              <a:spcPct val="0"/>
            </a:spcBef>
            <a:spcAft>
              <a:spcPct val="35000"/>
            </a:spcAft>
            <a:buNone/>
          </a:pPr>
          <a:r>
            <a:rPr lang="en-US" sz="2600" kern="1200" dirty="0"/>
            <a:t>Demand to obey stereotypical roles</a:t>
          </a:r>
        </a:p>
      </dsp:txBody>
      <dsp:txXfrm rot="5400000">
        <a:off x="7781065" y="499758"/>
        <a:ext cx="2411971" cy="14992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87B02-E5A6-492A-BA99-787CABF23D1B}">
      <dsp:nvSpPr>
        <dsp:cNvPr id="0" name=""/>
        <dsp:cNvSpPr/>
      </dsp:nvSpPr>
      <dsp:spPr>
        <a:xfrm rot="5400000">
          <a:off x="3475234" y="549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109</a:t>
          </a:r>
        </a:p>
      </dsp:txBody>
      <dsp:txXfrm rot="-5400000">
        <a:off x="3644698" y="131661"/>
        <a:ext cx="505961" cy="581565"/>
      </dsp:txXfrm>
    </dsp:sp>
    <dsp:sp modelId="{AB6C5EDD-E70B-44C2-82EA-9D72217B57D1}">
      <dsp:nvSpPr>
        <dsp:cNvPr id="0" name=""/>
        <dsp:cNvSpPr/>
      </dsp:nvSpPr>
      <dsp:spPr>
        <a:xfrm>
          <a:off x="3595928" y="170637"/>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FCD0953B-2CDE-4831-8C2C-B72A1A73507D}">
      <dsp:nvSpPr>
        <dsp:cNvPr id="0" name=""/>
        <dsp:cNvSpPr/>
      </dsp:nvSpPr>
      <dsp:spPr>
        <a:xfrm rot="5400000">
          <a:off x="2706992" y="549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ka-GE" sz="1800" kern="1200" dirty="0"/>
            <a:t>108</a:t>
          </a:r>
          <a:endParaRPr lang="en-US" sz="1800" kern="1200" dirty="0"/>
        </a:p>
      </dsp:txBody>
      <dsp:txXfrm rot="-5400000">
        <a:off x="2876456" y="131661"/>
        <a:ext cx="505961" cy="581565"/>
      </dsp:txXfrm>
    </dsp:sp>
    <dsp:sp modelId="{95734A02-9558-4773-BB47-CD219A9A33B7}">
      <dsp:nvSpPr>
        <dsp:cNvPr id="0" name=""/>
        <dsp:cNvSpPr/>
      </dsp:nvSpPr>
      <dsp:spPr>
        <a:xfrm rot="5400000">
          <a:off x="3076784" y="770991"/>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a-GE" sz="1800" kern="1200" dirty="0"/>
            <a:t>111</a:t>
          </a:r>
          <a:endParaRPr lang="en-US" sz="1800" kern="1200" dirty="0"/>
        </a:p>
      </dsp:txBody>
      <dsp:txXfrm rot="-5400000">
        <a:off x="3246248" y="847735"/>
        <a:ext cx="505961" cy="581565"/>
      </dsp:txXfrm>
    </dsp:sp>
    <dsp:sp modelId="{C414AA27-5F36-4E7B-A306-0C292D40C039}">
      <dsp:nvSpPr>
        <dsp:cNvPr id="0" name=""/>
        <dsp:cNvSpPr/>
      </dsp:nvSpPr>
      <dsp:spPr>
        <a:xfrm>
          <a:off x="1497222" y="887780"/>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3D54DF01-94F4-44B1-A763-7A488074BA67}">
      <dsp:nvSpPr>
        <dsp:cNvPr id="0" name=""/>
        <dsp:cNvSpPr/>
      </dsp:nvSpPr>
      <dsp:spPr>
        <a:xfrm rot="5400000">
          <a:off x="3870642" y="770991"/>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ka-GE" sz="1700" kern="1200" dirty="0"/>
            <a:t>117.2</a:t>
          </a:r>
          <a:endParaRPr lang="en-US" sz="1700" kern="1200" dirty="0"/>
        </a:p>
      </dsp:txBody>
      <dsp:txXfrm rot="-5400000">
        <a:off x="4040106" y="847735"/>
        <a:ext cx="505961" cy="581565"/>
      </dsp:txXfrm>
    </dsp:sp>
    <dsp:sp modelId="{FACE5031-9EC4-40A5-B40C-AE6B918B6ADF}">
      <dsp:nvSpPr>
        <dsp:cNvPr id="0" name=""/>
        <dsp:cNvSpPr/>
      </dsp:nvSpPr>
      <dsp:spPr>
        <a:xfrm rot="5400000">
          <a:off x="3475234" y="1488133"/>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a-GE" sz="1600" kern="1200" dirty="0"/>
            <a:t>137.4.ბ</a:t>
          </a:r>
          <a:endParaRPr lang="en-US" sz="1600" kern="1200" dirty="0"/>
        </a:p>
      </dsp:txBody>
      <dsp:txXfrm rot="-5400000">
        <a:off x="3644698" y="1564877"/>
        <a:ext cx="505961" cy="581565"/>
      </dsp:txXfrm>
    </dsp:sp>
    <dsp:sp modelId="{D1F8570A-4B2D-4055-B3CB-7C424E0C9F43}">
      <dsp:nvSpPr>
        <dsp:cNvPr id="0" name=""/>
        <dsp:cNvSpPr/>
      </dsp:nvSpPr>
      <dsp:spPr>
        <a:xfrm>
          <a:off x="3595928" y="1604922"/>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EF832414-B764-4CAF-BA96-FC55DBACC803}">
      <dsp:nvSpPr>
        <dsp:cNvPr id="0" name=""/>
        <dsp:cNvSpPr/>
      </dsp:nvSpPr>
      <dsp:spPr>
        <a:xfrm rot="12613297">
          <a:off x="3494228" y="437435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5400000">
        <a:off x="3663692" y="4451096"/>
        <a:ext cx="505961" cy="581565"/>
      </dsp:txXfrm>
    </dsp:sp>
    <dsp:sp modelId="{FBBFC71F-B283-4033-9D65-24D52E571436}">
      <dsp:nvSpPr>
        <dsp:cNvPr id="0" name=""/>
        <dsp:cNvSpPr/>
      </dsp:nvSpPr>
      <dsp:spPr>
        <a:xfrm rot="5400000">
          <a:off x="3076784" y="2174844"/>
          <a:ext cx="844889" cy="795916"/>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a-GE" sz="1800" b="0" kern="1200" dirty="0"/>
            <a:t>138.3.ბ</a:t>
          </a:r>
          <a:endParaRPr lang="en-US" sz="1800" b="0" kern="1200" dirty="0"/>
        </a:p>
      </dsp:txBody>
      <dsp:txXfrm rot="-5400000">
        <a:off x="3230078" y="2287092"/>
        <a:ext cx="538300" cy="571421"/>
      </dsp:txXfrm>
    </dsp:sp>
    <dsp:sp modelId="{084DE02C-6306-44DD-BE18-5595CDB19EFA}">
      <dsp:nvSpPr>
        <dsp:cNvPr id="0" name=""/>
        <dsp:cNvSpPr/>
      </dsp:nvSpPr>
      <dsp:spPr>
        <a:xfrm>
          <a:off x="1497222" y="2322064"/>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B3F99D1A-E4D2-4401-B899-CC8C5A2A2BF0}">
      <dsp:nvSpPr>
        <dsp:cNvPr id="0" name=""/>
        <dsp:cNvSpPr/>
      </dsp:nvSpPr>
      <dsp:spPr>
        <a:xfrm rot="5400000">
          <a:off x="3870642" y="2205275"/>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ka-GE" sz="1700" kern="1200" dirty="0"/>
            <a:t>133.3</a:t>
          </a:r>
          <a:endParaRPr lang="en-US" sz="1700" kern="1200" dirty="0"/>
        </a:p>
      </dsp:txBody>
      <dsp:txXfrm rot="-5400000">
        <a:off x="4040106" y="2282019"/>
        <a:ext cx="505961" cy="581565"/>
      </dsp:txXfrm>
    </dsp:sp>
    <dsp:sp modelId="{10137094-3410-4C44-B389-9015D4594AFC}">
      <dsp:nvSpPr>
        <dsp:cNvPr id="0" name=""/>
        <dsp:cNvSpPr/>
      </dsp:nvSpPr>
      <dsp:spPr>
        <a:xfrm rot="5400000">
          <a:off x="3475234" y="29224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a-GE" sz="1800" b="0" kern="1200" dirty="0"/>
            <a:t>13</a:t>
          </a:r>
          <a:r>
            <a:rPr lang="en-US" sz="1800" b="0" kern="1200" dirty="0"/>
            <a:t>32</a:t>
          </a:r>
          <a:r>
            <a:rPr lang="ka-GE" sz="1800" b="0" kern="1200" dirty="0"/>
            <a:t>.3 </a:t>
          </a:r>
          <a:endParaRPr lang="en-US" sz="1800" b="0" kern="1200" dirty="0"/>
        </a:p>
      </dsp:txBody>
      <dsp:txXfrm rot="-5400000">
        <a:off x="3644698" y="2999161"/>
        <a:ext cx="505961" cy="581565"/>
      </dsp:txXfrm>
    </dsp:sp>
    <dsp:sp modelId="{95909FCA-D871-4D10-8B24-1BF05F428355}">
      <dsp:nvSpPr>
        <dsp:cNvPr id="0" name=""/>
        <dsp:cNvSpPr/>
      </dsp:nvSpPr>
      <dsp:spPr>
        <a:xfrm>
          <a:off x="3595928" y="3039206"/>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5309A89D-E00E-41B6-ACB0-55C24FC35CB6}">
      <dsp:nvSpPr>
        <dsp:cNvPr id="0" name=""/>
        <dsp:cNvSpPr/>
      </dsp:nvSpPr>
      <dsp:spPr>
        <a:xfrm rot="5400000">
          <a:off x="2681376" y="2922417"/>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ka-GE" sz="1800" b="0" kern="1200" dirty="0"/>
            <a:t>133</a:t>
          </a:r>
          <a:r>
            <a:rPr lang="ka-GE" sz="1800" b="0" kern="1200" baseline="30000" dirty="0"/>
            <a:t>1</a:t>
          </a:r>
          <a:r>
            <a:rPr lang="ka-GE" sz="1800" b="0" kern="1200" dirty="0"/>
            <a:t>.3</a:t>
          </a:r>
          <a:endParaRPr lang="en-US" sz="1800" b="0" kern="1200" dirty="0"/>
        </a:p>
      </dsp:txBody>
      <dsp:txXfrm rot="-5400000">
        <a:off x="2850840" y="2999161"/>
        <a:ext cx="505961" cy="581565"/>
      </dsp:txXfrm>
    </dsp:sp>
    <dsp:sp modelId="{456AB3B3-CAA3-4551-A3AC-DB46C70B0409}">
      <dsp:nvSpPr>
        <dsp:cNvPr id="0" name=""/>
        <dsp:cNvSpPr/>
      </dsp:nvSpPr>
      <dsp:spPr>
        <a:xfrm rot="5400000">
          <a:off x="3089581" y="3591063"/>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en-US" sz="1000" kern="1200" dirty="0"/>
        </a:p>
        <a:p>
          <a:pPr marL="0" lvl="0" indent="0" algn="ctr" defTabSz="444500">
            <a:lnSpc>
              <a:spcPct val="90000"/>
            </a:lnSpc>
            <a:spcBef>
              <a:spcPct val="0"/>
            </a:spcBef>
            <a:spcAft>
              <a:spcPct val="35000"/>
            </a:spcAft>
            <a:buNone/>
          </a:pPr>
          <a:r>
            <a:rPr lang="ka-GE" sz="1800" b="0" kern="1200" dirty="0"/>
            <a:t>143</a:t>
          </a:r>
          <a:r>
            <a:rPr lang="ka-GE" sz="1800" b="0" kern="1200" baseline="30000" dirty="0"/>
            <a:t>1</a:t>
          </a:r>
          <a:r>
            <a:rPr lang="ka-GE" sz="1800" b="0" kern="1200" dirty="0"/>
            <a:t>.4.ბ</a:t>
          </a:r>
          <a:endParaRPr lang="en-US" sz="1800" b="0" kern="1200" dirty="0"/>
        </a:p>
      </dsp:txBody>
      <dsp:txXfrm rot="-5400000">
        <a:off x="3259045" y="3667807"/>
        <a:ext cx="505961" cy="581565"/>
      </dsp:txXfrm>
    </dsp:sp>
    <dsp:sp modelId="{8C2259A2-87E8-4200-82E1-147AB8C99B22}">
      <dsp:nvSpPr>
        <dsp:cNvPr id="0" name=""/>
        <dsp:cNvSpPr/>
      </dsp:nvSpPr>
      <dsp:spPr>
        <a:xfrm>
          <a:off x="1497222" y="3756349"/>
          <a:ext cx="912480" cy="506933"/>
        </a:xfrm>
        <a:prstGeom prst="rect">
          <a:avLst/>
        </a:prstGeom>
        <a:noFill/>
        <a:ln>
          <a:noFill/>
        </a:ln>
        <a:effectLst/>
      </dsp:spPr>
      <dsp:style>
        <a:lnRef idx="0">
          <a:scrgbClr r="0" g="0" b="0"/>
        </a:lnRef>
        <a:fillRef idx="0">
          <a:scrgbClr r="0" g="0" b="0"/>
        </a:fillRef>
        <a:effectRef idx="0">
          <a:scrgbClr r="0" g="0" b="0"/>
        </a:effectRef>
        <a:fontRef idx="minor"/>
      </dsp:style>
    </dsp:sp>
    <dsp:sp modelId="{E19D1E49-9EC2-40F4-BD30-A5DB86582CCF}">
      <dsp:nvSpPr>
        <dsp:cNvPr id="0" name=""/>
        <dsp:cNvSpPr/>
      </dsp:nvSpPr>
      <dsp:spPr>
        <a:xfrm rot="5400000">
          <a:off x="3867651" y="359379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ka-GE" sz="1800" b="0" kern="1200" dirty="0"/>
            <a:t>144</a:t>
          </a:r>
          <a:r>
            <a:rPr lang="ka-GE" sz="1800" b="0" kern="1200" baseline="30000" dirty="0"/>
            <a:t>1</a:t>
          </a:r>
          <a:r>
            <a:rPr lang="ka-GE" sz="1800" b="0" kern="1200" dirty="0"/>
            <a:t>.3</a:t>
          </a:r>
          <a:endParaRPr lang="en-US" sz="1800" b="0" kern="1200" dirty="0"/>
        </a:p>
      </dsp:txBody>
      <dsp:txXfrm rot="-5400000">
        <a:off x="4037115" y="3670536"/>
        <a:ext cx="505961" cy="581565"/>
      </dsp:txXfrm>
    </dsp:sp>
    <dsp:sp modelId="{B64B7788-EDB3-4C2F-AB89-90772831FD05}">
      <dsp:nvSpPr>
        <dsp:cNvPr id="0" name=""/>
        <dsp:cNvSpPr/>
      </dsp:nvSpPr>
      <dsp:spPr>
        <a:xfrm rot="5400000">
          <a:off x="2272252" y="2260658"/>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a-GE" sz="1800" kern="1200" dirty="0"/>
            <a:t>1</a:t>
          </a:r>
          <a:r>
            <a:rPr lang="en-US" sz="1800" kern="1200" dirty="0"/>
            <a:t>15</a:t>
          </a:r>
        </a:p>
      </dsp:txBody>
      <dsp:txXfrm rot="-5400000">
        <a:off x="2441716" y="2337402"/>
        <a:ext cx="505961" cy="581565"/>
      </dsp:txXfrm>
    </dsp:sp>
    <dsp:sp modelId="{405DD00B-9C6C-41AE-8DC1-4E4C6192DEE1}">
      <dsp:nvSpPr>
        <dsp:cNvPr id="0" name=""/>
        <dsp:cNvSpPr/>
      </dsp:nvSpPr>
      <dsp:spPr>
        <a:xfrm>
          <a:off x="3595928" y="4473491"/>
          <a:ext cx="942896" cy="506933"/>
        </a:xfrm>
        <a:prstGeom prst="rect">
          <a:avLst/>
        </a:prstGeom>
        <a:noFill/>
        <a:ln>
          <a:noFill/>
        </a:ln>
        <a:effectLst/>
      </dsp:spPr>
      <dsp:style>
        <a:lnRef idx="0">
          <a:scrgbClr r="0" g="0" b="0"/>
        </a:lnRef>
        <a:fillRef idx="0">
          <a:scrgbClr r="0" g="0" b="0"/>
        </a:fillRef>
        <a:effectRef idx="0">
          <a:scrgbClr r="0" g="0" b="0"/>
        </a:effectRef>
        <a:fontRef idx="minor"/>
      </dsp:style>
    </dsp:sp>
    <dsp:sp modelId="{DED1AB8D-367D-4DF0-B6C0-E3356C440ACD}">
      <dsp:nvSpPr>
        <dsp:cNvPr id="0" name=""/>
        <dsp:cNvSpPr/>
      </dsp:nvSpPr>
      <dsp:spPr>
        <a:xfrm rot="5400000">
          <a:off x="2695004" y="1520602"/>
          <a:ext cx="844889" cy="735053"/>
        </a:xfrm>
        <a:prstGeom prst="hexagon">
          <a:avLst>
            <a:gd name="adj" fmla="val 25000"/>
            <a:gd name="vf" fmla="val 11547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t>118.2</a:t>
          </a:r>
        </a:p>
      </dsp:txBody>
      <dsp:txXfrm rot="-5400000">
        <a:off x="2864468" y="1597346"/>
        <a:ext cx="505961" cy="5815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3556"/>
          <a:ext cx="563618" cy="557012"/>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29210" rIns="31018"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2860072" y="85129"/>
        <a:ext cx="398538" cy="39386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75743" y="253"/>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58283" y="82793"/>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CF93-46F9-4E57-85C6-9CE95F0D1B60}">
      <dsp:nvSpPr>
        <dsp:cNvPr id="0" name=""/>
        <dsp:cNvSpPr/>
      </dsp:nvSpPr>
      <dsp:spPr>
        <a:xfrm>
          <a:off x="973953" y="253"/>
          <a:ext cx="563618" cy="56361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056493" y="82793"/>
        <a:ext cx="398538" cy="398538"/>
      </dsp:txXfrm>
    </dsp:sp>
    <dsp:sp modelId="{E33ECADC-0A3F-4C17-82F8-A7E3D23B7456}">
      <dsp:nvSpPr>
        <dsp:cNvPr id="0" name=""/>
        <dsp:cNvSpPr/>
      </dsp:nvSpPr>
      <dsp:spPr>
        <a:xfrm>
          <a:off x="1431167" y="0"/>
          <a:ext cx="563618" cy="563618"/>
        </a:xfrm>
        <a:prstGeom prst="ellipse">
          <a:avLst/>
        </a:prstGeom>
        <a:solidFill>
          <a:schemeClr val="accent5">
            <a:alpha val="50000"/>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513707" y="82540"/>
        <a:ext cx="398538" cy="398538"/>
      </dsp:txXfrm>
    </dsp:sp>
    <dsp:sp modelId="{70B8B951-CACD-4FAE-8BC9-BFC469CD7830}">
      <dsp:nvSpPr>
        <dsp:cNvPr id="0" name=""/>
        <dsp:cNvSpPr/>
      </dsp:nvSpPr>
      <dsp:spPr>
        <a:xfrm>
          <a:off x="1822732" y="507"/>
          <a:ext cx="563618" cy="56361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1905272" y="83047"/>
        <a:ext cx="398538" cy="398538"/>
      </dsp:txXfrm>
    </dsp:sp>
    <dsp:sp modelId="{E8562492-6249-4F9D-9719-766D8513462A}">
      <dsp:nvSpPr>
        <dsp:cNvPr id="0" name=""/>
        <dsp:cNvSpPr/>
      </dsp:nvSpPr>
      <dsp:spPr>
        <a:xfrm>
          <a:off x="2333056" y="0"/>
          <a:ext cx="563618" cy="563618"/>
        </a:xfrm>
        <a:prstGeom prst="ellipse">
          <a:avLst/>
        </a:prstGeom>
        <a:solidFill>
          <a:schemeClr val="accent5">
            <a:alpha val="50000"/>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415596" y="82540"/>
        <a:ext cx="398538" cy="398538"/>
      </dsp:txXfrm>
    </dsp:sp>
    <dsp:sp modelId="{B06BBA3C-4F1B-47B7-9A49-6544C4C30722}">
      <dsp:nvSpPr>
        <dsp:cNvPr id="0" name=""/>
        <dsp:cNvSpPr/>
      </dsp:nvSpPr>
      <dsp:spPr>
        <a:xfrm>
          <a:off x="2777532" y="253"/>
          <a:ext cx="563618" cy="56361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018" tIns="30480" rIns="31018" bIns="30480" numCol="1" spcCol="1270" anchor="ctr" anchorCtr="0">
          <a:noAutofit/>
        </a:bodyPr>
        <a:lstStyle/>
        <a:p>
          <a:pPr marL="0" lvl="0" indent="0" algn="ctr" defTabSz="1066800">
            <a:lnSpc>
              <a:spcPct val="90000"/>
            </a:lnSpc>
            <a:spcBef>
              <a:spcPct val="0"/>
            </a:spcBef>
            <a:spcAft>
              <a:spcPct val="35000"/>
            </a:spcAft>
            <a:buNone/>
          </a:pPr>
          <a:endParaRPr lang="en-US" sz="2400" kern="1200" dirty="0"/>
        </a:p>
      </dsp:txBody>
      <dsp:txXfrm>
        <a:off x="2860072" y="82793"/>
        <a:ext cx="398538" cy="398538"/>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4A821842-DF11-4B4A-B3AE-81DFB9492440}" type="datetimeFigureOut">
              <a:rPr lang="en-US"/>
              <a:pPr>
                <a:defRPr/>
              </a:pPr>
              <a:t>12-Dec-19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D1447164-D125-4244-A838-A32864573054}" type="slidenum">
              <a:rPr lang="en-US"/>
              <a:pPr>
                <a:defRPr/>
              </a:pPr>
              <a:t>‹#›</a:t>
            </a:fld>
            <a:endParaRPr lang="en-US" dirty="0"/>
          </a:p>
        </p:txBody>
      </p:sp>
    </p:spTree>
    <p:extLst>
      <p:ext uri="{BB962C8B-B14F-4D97-AF65-F5344CB8AC3E}">
        <p14:creationId xmlns:p14="http://schemas.microsoft.com/office/powerpoint/2010/main" val="3128013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DEEF442-7560-4A85-8711-3D4D1FF6FF84}" type="datetimeFigureOut">
              <a:rPr lang="en-US" smtClean="0"/>
              <a:pPr/>
              <a:t>12-Dec-19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7706AB3-A21F-4A14-8152-1881238E6ED1}" type="slidenum">
              <a:rPr lang="en-US" smtClean="0"/>
              <a:pPr/>
              <a:t>‹#›</a:t>
            </a:fld>
            <a:endParaRPr lang="en-US"/>
          </a:p>
        </p:txBody>
      </p:sp>
    </p:spTree>
    <p:extLst>
      <p:ext uri="{BB962C8B-B14F-4D97-AF65-F5344CB8AC3E}">
        <p14:creationId xmlns:p14="http://schemas.microsoft.com/office/powerpoint/2010/main" val="1793267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8CFA630-13BB-46C4-BD44-B2C5F9B66074}" type="datetimeFigureOut">
              <a:rPr lang="en-US" smtClean="0"/>
              <a:pPr/>
              <a:t>12-Dec-19</a:t>
            </a:fld>
            <a:endParaRPr lang="en-US" dirty="0">
              <a:solidFill>
                <a:srgbClr val="FFFFFF"/>
              </a:solidFill>
            </a:endParaRPr>
          </a:p>
        </p:txBody>
      </p:sp>
      <p:sp>
        <p:nvSpPr>
          <p:cNvPr id="5" name="Footer Placeholder 4"/>
          <p:cNvSpPr>
            <a:spLocks noGrp="1"/>
          </p:cNvSpPr>
          <p:nvPr>
            <p:ph type="ftr" sz="quarter" idx="11"/>
          </p:nvPr>
        </p:nvSpPr>
        <p:spPr/>
        <p:txBody>
          <a:bodyPr/>
          <a:lstStyle/>
          <a:p>
            <a:endParaRPr kumimoji="0" lang="en-US" dirty="0">
              <a:solidFill>
                <a:srgbClr val="FFFFFF"/>
              </a:solidFill>
            </a:endParaRPr>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12"/>
          <p:cNvPicPr>
            <a:picLocks noChangeAspect="1"/>
          </p:cNvPicPr>
          <p:nvPr userDrawn="1"/>
        </p:nvPicPr>
        <p:blipFill>
          <a:blip r:embed="rId2" cstate="print"/>
          <a:srcRect/>
          <a:stretch>
            <a:fillRect/>
          </a:stretch>
        </p:blipFill>
        <p:spPr bwMode="auto">
          <a:xfrm>
            <a:off x="0" y="0"/>
            <a:ext cx="12192000" cy="6865938"/>
          </a:xfrm>
          <a:prstGeom prst="rect">
            <a:avLst/>
          </a:prstGeom>
          <a:noFill/>
          <a:ln w="9525">
            <a:noFill/>
            <a:miter lim="800000"/>
            <a:headEnd/>
            <a:tailEnd/>
          </a:ln>
        </p:spPr>
      </p:pic>
      <p:pic>
        <p:nvPicPr>
          <p:cNvPr id="4" name="Picture 15"/>
          <p:cNvPicPr>
            <a:picLocks noChangeAspect="1"/>
          </p:cNvPicPr>
          <p:nvPr userDrawn="1"/>
        </p:nvPicPr>
        <p:blipFill>
          <a:blip r:embed="rId3" cstate="print"/>
          <a:srcRect l="-433" t="-2" r="-247" b="119"/>
          <a:stretch>
            <a:fillRect/>
          </a:stretch>
        </p:blipFill>
        <p:spPr bwMode="auto">
          <a:xfrm>
            <a:off x="7938" y="0"/>
            <a:ext cx="12184062" cy="6858000"/>
          </a:xfrm>
          <a:prstGeom prst="rect">
            <a:avLst/>
          </a:prstGeom>
          <a:noFill/>
          <a:ln w="9525">
            <a:noFill/>
            <a:miter lim="800000"/>
            <a:headEnd/>
            <a:tailEnd/>
          </a:ln>
        </p:spPr>
      </p:pic>
      <p:pic>
        <p:nvPicPr>
          <p:cNvPr id="5" name="Picture 16"/>
          <p:cNvPicPr>
            <a:picLocks noChangeAspect="1"/>
          </p:cNvPicPr>
          <p:nvPr userDrawn="1"/>
        </p:nvPicPr>
        <p:blipFill>
          <a:blip r:embed="rId4" cstate="print"/>
          <a:srcRect/>
          <a:stretch>
            <a:fillRect/>
          </a:stretch>
        </p:blipFill>
        <p:spPr bwMode="auto">
          <a:xfrm>
            <a:off x="0" y="1109663"/>
            <a:ext cx="10058400" cy="5715000"/>
          </a:xfrm>
          <a:prstGeom prst="rect">
            <a:avLst/>
          </a:prstGeom>
          <a:noFill/>
          <a:ln w="9525">
            <a:noFill/>
            <a:miter lim="800000"/>
            <a:headEnd/>
            <a:tailEnd/>
          </a:ln>
        </p:spPr>
      </p:pic>
      <p:pic>
        <p:nvPicPr>
          <p:cNvPr id="6" name="Picture 17"/>
          <p:cNvPicPr>
            <a:picLocks noChangeAspect="1"/>
          </p:cNvPicPr>
          <p:nvPr userDrawn="1"/>
        </p:nvPicPr>
        <p:blipFill>
          <a:blip r:embed="rId5" cstate="print"/>
          <a:srcRect/>
          <a:stretch>
            <a:fillRect/>
          </a:stretch>
        </p:blipFill>
        <p:spPr bwMode="auto">
          <a:xfrm>
            <a:off x="-9525" y="4756150"/>
            <a:ext cx="3576638" cy="677863"/>
          </a:xfrm>
          <a:prstGeom prst="rect">
            <a:avLst/>
          </a:prstGeom>
          <a:noFill/>
          <a:ln w="9525">
            <a:noFill/>
            <a:miter lim="800000"/>
            <a:headEnd/>
            <a:tailEnd/>
          </a:ln>
        </p:spPr>
      </p:pic>
      <p:sp>
        <p:nvSpPr>
          <p:cNvPr id="2" name="Title 1"/>
          <p:cNvSpPr>
            <a:spLocks noGrp="1"/>
          </p:cNvSpPr>
          <p:nvPr>
            <p:ph type="ctrTitle"/>
          </p:nvPr>
        </p:nvSpPr>
        <p:spPr>
          <a:xfrm>
            <a:off x="477093" y="3966254"/>
            <a:ext cx="2147208" cy="540127"/>
          </a:xfrm>
        </p:spPr>
        <p:txBody>
          <a:bodyPr anchor="b">
            <a:normAutofit/>
          </a:bodyPr>
          <a:lstStyle>
            <a:lvl1pPr algn="ctr">
              <a:defRPr sz="3200">
                <a:solidFill>
                  <a:srgbClr val="FFFFFF"/>
                </a:solidFill>
                <a:latin typeface="BPG Banner ExtraSquare Caps" panose="02060504020202060204" pitchFamily="18" charset="0"/>
              </a:defRPr>
            </a:lvl1pPr>
          </a:lstStyle>
          <a:p>
            <a:r>
              <a:rPr lang="en-US"/>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635"/>
            <a:ext cx="10515600" cy="4556553"/>
          </a:xfrm>
        </p:spPr>
        <p:txBody>
          <a:bodyPr/>
          <a:lstStyle/>
          <a:p>
            <a:r>
              <a:rPr lang="en-US" dirty="0"/>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Title 1"/>
          <p:cNvSpPr txBox="1">
            <a:spLocks/>
          </p:cNvSpPr>
          <p:nvPr userDrawn="1"/>
        </p:nvSpPr>
        <p:spPr>
          <a:xfrm>
            <a:off x="838200" y="2892425"/>
            <a:ext cx="2814638" cy="2570163"/>
          </a:xfrm>
          <a:prstGeom prst="rect">
            <a:avLst/>
          </a:prstGeom>
        </p:spPr>
        <p:txBody>
          <a:bodyPr anchor="ctr"/>
          <a:lstStyle>
            <a:lvl1pPr algn="l" defTabSz="914400" rtl="0" eaLnBrk="1" latinLnBrk="0" hangingPunct="1">
              <a:lnSpc>
                <a:spcPct val="90000"/>
              </a:lnSpc>
              <a:spcBef>
                <a:spcPct val="0"/>
              </a:spcBef>
              <a:buNone/>
              <a:defRPr sz="3200" b="1" kern="1200">
                <a:solidFill>
                  <a:schemeClr val="accent1">
                    <a:lumMod val="75000"/>
                  </a:schemeClr>
                </a:solidFill>
                <a:latin typeface="BPG ExtraSquare Mtavruli" panose="02060504020202060204" pitchFamily="18" charset="0"/>
                <a:ea typeface="+mj-ea"/>
                <a:cs typeface="+mj-cs"/>
              </a:defRPr>
            </a:lvl1pPr>
          </a:lstStyle>
          <a:p>
            <a:pPr fontAlgn="auto">
              <a:lnSpc>
                <a:spcPct val="150000"/>
              </a:lnSpc>
              <a:spcAft>
                <a:spcPts val="0"/>
              </a:spcAft>
              <a:defRPr/>
            </a:pPr>
            <a:r>
              <a:rPr lang="ka-GE" dirty="0">
                <a:solidFill>
                  <a:schemeClr val="accent4">
                    <a:lumMod val="50000"/>
                  </a:schemeClr>
                </a:solidFill>
              </a:rPr>
              <a:t>ერთად</a:t>
            </a:r>
          </a:p>
          <a:p>
            <a:pPr fontAlgn="auto">
              <a:lnSpc>
                <a:spcPct val="150000"/>
              </a:lnSpc>
              <a:spcAft>
                <a:spcPts val="0"/>
              </a:spcAft>
              <a:defRPr/>
            </a:pPr>
            <a:r>
              <a:rPr lang="ka-GE" dirty="0">
                <a:solidFill>
                  <a:schemeClr val="accent4">
                    <a:lumMod val="50000"/>
                  </a:schemeClr>
                </a:solidFill>
              </a:rPr>
              <a:t>დავიცვათ</a:t>
            </a:r>
          </a:p>
          <a:p>
            <a:pPr fontAlgn="auto">
              <a:lnSpc>
                <a:spcPct val="150000"/>
              </a:lnSpc>
              <a:spcAft>
                <a:spcPts val="0"/>
              </a:spcAft>
              <a:defRPr/>
            </a:pPr>
            <a:r>
              <a:rPr lang="ka-GE" dirty="0">
                <a:solidFill>
                  <a:schemeClr val="accent4">
                    <a:lumMod val="50000"/>
                  </a:schemeClr>
                </a:solidFill>
              </a:rPr>
              <a:t>ჩვენი </a:t>
            </a:r>
          </a:p>
          <a:p>
            <a:pPr fontAlgn="auto">
              <a:lnSpc>
                <a:spcPct val="150000"/>
              </a:lnSpc>
              <a:spcAft>
                <a:spcPts val="0"/>
              </a:spcAft>
              <a:defRPr/>
            </a:pPr>
            <a:r>
              <a:rPr lang="ka-GE" dirty="0">
                <a:solidFill>
                  <a:schemeClr val="accent4">
                    <a:lumMod val="50000"/>
                  </a:schemeClr>
                </a:solidFill>
              </a:rPr>
              <a:t>უფლებები</a:t>
            </a:r>
            <a:endParaRPr lang="en-US" dirty="0">
              <a:solidFill>
                <a:schemeClr val="accent4">
                  <a:lumMod val="50000"/>
                </a:schemeClr>
              </a:solidFill>
            </a:endParaRPr>
          </a:p>
        </p:txBody>
      </p:sp>
      <p:sp>
        <p:nvSpPr>
          <p:cNvPr id="4" name="Rectangle 3"/>
          <p:cNvSpPr/>
          <p:nvPr userDrawn="1"/>
        </p:nvSpPr>
        <p:spPr>
          <a:xfrm>
            <a:off x="8245475" y="2644775"/>
            <a:ext cx="3214688" cy="356552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16"/>
          <p:cNvPicPr>
            <a:picLocks noChangeAspect="1"/>
          </p:cNvPicPr>
          <p:nvPr userDrawn="1"/>
        </p:nvPicPr>
        <p:blipFill>
          <a:blip r:embed="rId2" cstate="print"/>
          <a:srcRect/>
          <a:stretch>
            <a:fillRect/>
          </a:stretch>
        </p:blipFill>
        <p:spPr bwMode="auto">
          <a:xfrm>
            <a:off x="2160588" y="1965325"/>
            <a:ext cx="7870825" cy="4244975"/>
          </a:xfrm>
          <a:prstGeom prst="rect">
            <a:avLst/>
          </a:prstGeom>
          <a:noFill/>
          <a:ln w="9525">
            <a:noFill/>
            <a:miter lim="800000"/>
            <a:headEnd/>
            <a:tailEnd/>
          </a:ln>
        </p:spPr>
      </p:pic>
      <p:pic>
        <p:nvPicPr>
          <p:cNvPr id="6" name="Picture 17"/>
          <p:cNvPicPr>
            <a:picLocks noChangeAspect="1"/>
          </p:cNvPicPr>
          <p:nvPr userDrawn="1"/>
        </p:nvPicPr>
        <p:blipFill>
          <a:blip r:embed="rId3" cstate="print"/>
          <a:srcRect/>
          <a:stretch>
            <a:fillRect/>
          </a:stretch>
        </p:blipFill>
        <p:spPr bwMode="auto">
          <a:xfrm>
            <a:off x="2271713" y="-74613"/>
            <a:ext cx="1600200" cy="1133476"/>
          </a:xfrm>
          <a:prstGeom prst="rect">
            <a:avLst/>
          </a:prstGeom>
          <a:noFill/>
          <a:ln w="9525">
            <a:noFill/>
            <a:miter lim="800000"/>
            <a:headEnd/>
            <a:tailEnd/>
          </a:ln>
        </p:spPr>
      </p:pic>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5"/>
          <p:cNvPicPr>
            <a:picLocks noChangeAspect="1"/>
          </p:cNvPicPr>
          <p:nvPr userDrawn="1"/>
        </p:nvPicPr>
        <p:blipFill>
          <a:blip r:embed="rId2" cstate="print"/>
          <a:srcRect l="-433" t="-2" r="-247" b="119"/>
          <a:stretch>
            <a:fillRect/>
          </a:stretch>
        </p:blipFill>
        <p:spPr bwMode="auto">
          <a:xfrm>
            <a:off x="7938" y="0"/>
            <a:ext cx="12184062" cy="6858000"/>
          </a:xfrm>
          <a:prstGeom prst="rect">
            <a:avLst/>
          </a:prstGeom>
          <a:noFill/>
          <a:ln w="9525">
            <a:noFill/>
            <a:miter lim="800000"/>
            <a:headEnd/>
            <a:tailEnd/>
          </a:ln>
        </p:spPr>
      </p:pic>
      <p:pic>
        <p:nvPicPr>
          <p:cNvPr id="5" name="Picture 16"/>
          <p:cNvPicPr>
            <a:picLocks noChangeAspect="1"/>
          </p:cNvPicPr>
          <p:nvPr userDrawn="1"/>
        </p:nvPicPr>
        <p:blipFill>
          <a:blip r:embed="rId3" cstate="print"/>
          <a:srcRect/>
          <a:stretch>
            <a:fillRect/>
          </a:stretch>
        </p:blipFill>
        <p:spPr bwMode="auto">
          <a:xfrm>
            <a:off x="0" y="1109663"/>
            <a:ext cx="10058400" cy="5715000"/>
          </a:xfrm>
          <a:prstGeom prst="rect">
            <a:avLst/>
          </a:prstGeom>
          <a:noFill/>
          <a:ln w="9525">
            <a:noFill/>
            <a:miter lim="800000"/>
            <a:headEnd/>
            <a:tailEnd/>
          </a:ln>
        </p:spPr>
      </p:pic>
      <p:pic>
        <p:nvPicPr>
          <p:cNvPr id="6" name="Picture 17"/>
          <p:cNvPicPr>
            <a:picLocks noChangeAspect="1"/>
          </p:cNvPicPr>
          <p:nvPr userDrawn="1"/>
        </p:nvPicPr>
        <p:blipFill>
          <a:blip r:embed="rId4" cstate="print"/>
          <a:srcRect/>
          <a:stretch>
            <a:fillRect/>
          </a:stretch>
        </p:blipFill>
        <p:spPr bwMode="auto">
          <a:xfrm>
            <a:off x="-9525" y="4756150"/>
            <a:ext cx="3576638" cy="677863"/>
          </a:xfrm>
          <a:prstGeom prst="rect">
            <a:avLst/>
          </a:prstGeom>
          <a:noFill/>
          <a:ln w="9525">
            <a:noFill/>
            <a:miter lim="800000"/>
            <a:headEnd/>
            <a:tailEnd/>
          </a:ln>
        </p:spPr>
      </p:pic>
      <p:sp>
        <p:nvSpPr>
          <p:cNvPr id="2" name="Title 1"/>
          <p:cNvSpPr>
            <a:spLocks noGrp="1"/>
          </p:cNvSpPr>
          <p:nvPr>
            <p:ph type="ctrTitle"/>
          </p:nvPr>
        </p:nvSpPr>
        <p:spPr>
          <a:xfrm>
            <a:off x="880121" y="3966784"/>
            <a:ext cx="2959035" cy="540127"/>
          </a:xfrm>
        </p:spPr>
        <p:txBody>
          <a:bodyPr anchor="b">
            <a:normAutofit/>
          </a:bodyPr>
          <a:lstStyle>
            <a:lvl1pPr algn="ctr">
              <a:defRPr sz="2800">
                <a:solidFill>
                  <a:srgbClr val="FFFFFF"/>
                </a:solidFill>
                <a:latin typeface="BPG Banner ExtraSquare Caps" panose="02060504020202060204" pitchFamily="18" charset="0"/>
              </a:defRPr>
            </a:lvl1pPr>
          </a:lstStyle>
          <a:p>
            <a:r>
              <a:rPr lang="en-US"/>
              <a:t>Click to edit Master title style</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50000"/>
                  </a:schemeClr>
                </a:solidFill>
              </a:defRPr>
            </a:lvl1pPr>
          </a:lstStyle>
          <a:p>
            <a:r>
              <a:rPr lang="en-US"/>
              <a:t>Click to edit Master title style</a:t>
            </a:r>
            <a:endParaRPr lang="en-US" dirty="0"/>
          </a:p>
        </p:txBody>
      </p:sp>
      <p:sp>
        <p:nvSpPr>
          <p:cNvPr id="6" name="Picture Placeholder 2"/>
          <p:cNvSpPr>
            <a:spLocks noGrp="1"/>
          </p:cNvSpPr>
          <p:nvPr>
            <p:ph type="pic" idx="1"/>
          </p:nvPr>
        </p:nvSpPr>
        <p:spPr>
          <a:xfrm>
            <a:off x="838200" y="1771651"/>
            <a:ext cx="10515600"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1"/>
          <p:cNvSpPr>
            <a:spLocks noGrp="1"/>
          </p:cNvSpPr>
          <p:nvPr>
            <p:ph type="title"/>
          </p:nvPr>
        </p:nvSpPr>
        <p:spPr>
          <a:xfrm>
            <a:off x="838200" y="1058636"/>
            <a:ext cx="10515600" cy="632052"/>
          </a:xfrm>
        </p:spPr>
        <p:txBody>
          <a:bodyPr/>
          <a:lstStyle>
            <a:lvl1pPr>
              <a:defRPr>
                <a:solidFill>
                  <a:schemeClr val="accent4">
                    <a:lumMod val="50000"/>
                  </a:schemeClr>
                </a:solidFill>
              </a:defRPr>
            </a:lvl1pPr>
          </a:lstStyle>
          <a:p>
            <a:r>
              <a:rPr lang="en-US"/>
              <a:t>Click to edit Master title style</a:t>
            </a:r>
            <a:endParaRPr lang="en-US" dirty="0"/>
          </a:p>
        </p:txBody>
      </p:sp>
      <p:sp>
        <p:nvSpPr>
          <p:cNvPr id="7" name="Picture Placeholder 2"/>
          <p:cNvSpPr>
            <a:spLocks noGrp="1"/>
          </p:cNvSpPr>
          <p:nvPr>
            <p:ph type="pic" idx="1"/>
          </p:nvPr>
        </p:nvSpPr>
        <p:spPr>
          <a:xfrm>
            <a:off x="838200" y="1771651"/>
            <a:ext cx="5154386"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Picture Placeholder 2"/>
          <p:cNvSpPr>
            <a:spLocks noGrp="1"/>
          </p:cNvSpPr>
          <p:nvPr>
            <p:ph type="pic" idx="10"/>
          </p:nvPr>
        </p:nvSpPr>
        <p:spPr>
          <a:xfrm>
            <a:off x="6096000" y="1771651"/>
            <a:ext cx="5257800" cy="440871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CFA630-13BB-46C4-BD44-B2C5F9B66074}" type="datetimeFigureOut">
              <a:rPr lang="en-US" smtClean="0"/>
              <a:pPr/>
              <a:t>12-Dec-19</a:t>
            </a:fld>
            <a:endParaRPr lang="en-US" dirty="0">
              <a:solidFill>
                <a:schemeClr val="tx2"/>
              </a:solidFill>
            </a:endParaRPr>
          </a:p>
        </p:txBody>
      </p:sp>
      <p:sp>
        <p:nvSpPr>
          <p:cNvPr id="5" name="Footer Placeholder 4"/>
          <p:cNvSpPr>
            <a:spLocks noGrp="1"/>
          </p:cNvSpPr>
          <p:nvPr>
            <p:ph type="ftr" sz="quarter" idx="11"/>
          </p:nvPr>
        </p:nvSpPr>
        <p:spPr/>
        <p:txBody>
          <a:bodyPr/>
          <a:lstStyle/>
          <a:p>
            <a:endParaRPr kumimoji="0" lang="en-US" dirty="0">
              <a:solidFill>
                <a:schemeClr val="tx2"/>
              </a:solidFill>
            </a:endParaRPr>
          </a:p>
        </p:txBody>
      </p:sp>
      <p:sp>
        <p:nvSpPr>
          <p:cNvPr id="6" name="Slide Number Placeholder 5"/>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FA630-13BB-46C4-BD44-B2C5F9B66074}" type="datetimeFigureOut">
              <a:rPr lang="en-US" smtClean="0"/>
              <a:pPr/>
              <a:t>12-Dec-19</a:t>
            </a:fld>
            <a:endParaRPr lang="en-US" dirty="0">
              <a:solidFill>
                <a:schemeClr val="tx2"/>
              </a:solidFill>
            </a:endParaRPr>
          </a:p>
        </p:txBody>
      </p:sp>
      <p:sp>
        <p:nvSpPr>
          <p:cNvPr id="3" name="Footer Placeholder 2"/>
          <p:cNvSpPr>
            <a:spLocks noGrp="1"/>
          </p:cNvSpPr>
          <p:nvPr>
            <p:ph type="ftr" sz="quarter" idx="11"/>
          </p:nvPr>
        </p:nvSpPr>
        <p:spPr/>
        <p:txBody>
          <a:bodyPr/>
          <a:lstStyle/>
          <a:p>
            <a:endParaRPr kumimoji="0" lang="en-US" dirty="0">
              <a:solidFill>
                <a:schemeClr val="tx2"/>
              </a:solidFill>
            </a:endParaRPr>
          </a:p>
        </p:txBody>
      </p:sp>
      <p:sp>
        <p:nvSpPr>
          <p:cNvPr id="4" name="Slide Number Placeholder 3"/>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CFA630-13BB-46C4-BD44-B2C5F9B66074}" type="datetimeFigureOut">
              <a:rPr lang="en-US" smtClean="0"/>
              <a:pPr/>
              <a:t>12-Dec-19</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BC5217A8-0E06-4059-AC45-433E2E67A85D}" type="slidenum">
              <a:rPr kumimoji="0" lang="en-US" smtClean="0"/>
              <a:pPr/>
              <a:t>‹#›</a:t>
            </a:fld>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FA630-13BB-46C4-BD44-B2C5F9B66074}" type="datetimeFigureOut">
              <a:rPr lang="en-US" smtClean="0"/>
              <a:pPr/>
              <a:t>12-Dec-19</a:t>
            </a:fld>
            <a:endParaRPr lang="en-US" sz="1000" dirty="0">
              <a:solidFill>
                <a:schemeClr val="tx2"/>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000" dirty="0">
              <a:solidFill>
                <a:schemeClr val="tx2"/>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eaLnBrk="1" latinLnBrk="0" hangingPunct="1"/>
            <a:fld id="{BC5217A8-0E06-4059-AC45-433E2E67A85D}" type="slidenum">
              <a:rPr kumimoji="0" lang="en-US" smtClean="0"/>
              <a:pPr algn="r" eaLnBrk="1" latinLnBrk="0" hangingPunct="1"/>
              <a:t>‹#›</a:t>
            </a:fld>
            <a:endParaRPr kumimoji="0" lang="en-US" sz="1100" dirty="0">
              <a:solidFill>
                <a:schemeClr val="tx2"/>
              </a:solidFill>
            </a:endParaRPr>
          </a:p>
        </p:txBody>
      </p:sp>
      <p:pic>
        <p:nvPicPr>
          <p:cNvPr id="7" name="Picture 13"/>
          <p:cNvPicPr>
            <a:picLocks noChangeAspect="1"/>
          </p:cNvPicPr>
          <p:nvPr userDrawn="1"/>
        </p:nvPicPr>
        <p:blipFill>
          <a:blip r:embed="rId20" cstate="print"/>
          <a:srcRect/>
          <a:stretch>
            <a:fillRect/>
          </a:stretch>
        </p:blipFill>
        <p:spPr bwMode="auto">
          <a:xfrm>
            <a:off x="0" y="-7938"/>
            <a:ext cx="12192000" cy="6869113"/>
          </a:xfrm>
          <a:prstGeom prst="rect">
            <a:avLst/>
          </a:prstGeom>
          <a:noFill/>
          <a:ln w="9525">
            <a:noFill/>
            <a:miter lim="800000"/>
            <a:headEnd/>
            <a:tailEnd/>
          </a:ln>
        </p:spPr>
      </p:pic>
      <p:sp>
        <p:nvSpPr>
          <p:cNvPr id="8" name="Footer Placeholder 4"/>
          <p:cNvSpPr txBox="1">
            <a:spLocks/>
          </p:cNvSpPr>
          <p:nvPr userDrawn="1"/>
        </p:nvSpPr>
        <p:spPr>
          <a:xfrm>
            <a:off x="909638" y="6475413"/>
            <a:ext cx="1687512" cy="365125"/>
          </a:xfrm>
          <a:prstGeom prst="rect">
            <a:avLst/>
          </a:prstGeom>
        </p:spPr>
        <p:txBody>
          <a:bodyPr anchor="ctr"/>
          <a:lstStyle>
            <a:defPPr>
              <a:defRPr lang="en-US"/>
            </a:defPPr>
            <a:lvl1pPr marL="0" algn="ctr" defTabSz="914400" rtl="0" eaLnBrk="1" latinLnBrk="0" hangingPunct="1">
              <a:defRPr sz="1200" b="1"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a:t>www.ombudsman.ge</a:t>
            </a:r>
          </a:p>
        </p:txBody>
      </p:sp>
      <p:sp>
        <p:nvSpPr>
          <p:cNvPr id="9" name="Footer Placeholder 4"/>
          <p:cNvSpPr txBox="1">
            <a:spLocks/>
          </p:cNvSpPr>
          <p:nvPr userDrawn="1"/>
        </p:nvSpPr>
        <p:spPr>
          <a:xfrm>
            <a:off x="909638" y="6238875"/>
            <a:ext cx="1687512" cy="365125"/>
          </a:xfrm>
          <a:prstGeom prst="rect">
            <a:avLst/>
          </a:prstGeom>
        </p:spPr>
        <p:txBody>
          <a:bodyPr anchor="ctr"/>
          <a:lstStyle>
            <a:defPPr>
              <a:defRPr lang="en-US"/>
            </a:defPPr>
            <a:lvl1pPr marL="0" algn="ctr" defTabSz="914400" rtl="0" eaLnBrk="1" latinLnBrk="0" hangingPunct="1">
              <a:defRPr sz="1200" b="1"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a:t>info@ombudsman.ge</a:t>
            </a:r>
          </a:p>
        </p:txBody>
      </p:sp>
      <p:pic>
        <p:nvPicPr>
          <p:cNvPr id="10" name="Picture 9"/>
          <p:cNvPicPr>
            <a:picLocks noChangeAspect="1"/>
          </p:cNvPicPr>
          <p:nvPr userDrawn="1"/>
        </p:nvPicPr>
        <p:blipFill>
          <a:blip r:embed="rId21" cstate="print"/>
          <a:srcRect/>
          <a:stretch>
            <a:fillRect/>
          </a:stretch>
        </p:blipFill>
        <p:spPr bwMode="auto">
          <a:xfrm>
            <a:off x="838200" y="57150"/>
            <a:ext cx="1428750" cy="922338"/>
          </a:xfrm>
          <a:prstGeom prst="rect">
            <a:avLst/>
          </a:prstGeom>
          <a:noFill/>
          <a:ln w="9525">
            <a:noFill/>
            <a:miter lim="800000"/>
            <a:headEnd/>
            <a:tailEnd/>
          </a:ln>
        </p:spPr>
      </p:pic>
      <p:pic>
        <p:nvPicPr>
          <p:cNvPr id="11" name="Picture 10"/>
          <p:cNvPicPr>
            <a:picLocks noChangeAspect="1"/>
          </p:cNvPicPr>
          <p:nvPr userDrawn="1"/>
        </p:nvPicPr>
        <p:blipFill>
          <a:blip r:embed="rId22" cstate="print"/>
          <a:srcRect/>
          <a:stretch>
            <a:fillRect/>
          </a:stretch>
        </p:blipFill>
        <p:spPr bwMode="auto">
          <a:xfrm>
            <a:off x="823913" y="6327775"/>
            <a:ext cx="204787" cy="393700"/>
          </a:xfrm>
          <a:prstGeom prst="rect">
            <a:avLst/>
          </a:prstGeom>
          <a:noFill/>
          <a:ln w="9525">
            <a:noFill/>
            <a:miter lim="800000"/>
            <a:headEnd/>
            <a:tailEnd/>
          </a:ln>
        </p:spPr>
      </p:pic>
      <p:pic>
        <p:nvPicPr>
          <p:cNvPr id="12" name="Picture 11"/>
          <p:cNvPicPr>
            <a:picLocks noChangeAspect="1"/>
          </p:cNvPicPr>
          <p:nvPr userDrawn="1"/>
        </p:nvPicPr>
        <p:blipFill>
          <a:blip r:embed="rId23" cstate="print"/>
          <a:srcRect/>
          <a:stretch>
            <a:fillRect/>
          </a:stretch>
        </p:blipFill>
        <p:spPr bwMode="auto">
          <a:xfrm>
            <a:off x="9715500" y="6172200"/>
            <a:ext cx="2476500" cy="668338"/>
          </a:xfrm>
          <a:prstGeom prst="rect">
            <a:avLst/>
          </a:prstGeom>
          <a:noFill/>
          <a:ln w="9525">
            <a:noFill/>
            <a:miter lim="800000"/>
            <a:headEnd/>
            <a:tailEnd/>
          </a:ln>
        </p:spPr>
      </p:pic>
      <p:pic>
        <p:nvPicPr>
          <p:cNvPr id="13" name="Picture 18"/>
          <p:cNvPicPr>
            <a:picLocks noChangeAspect="1"/>
          </p:cNvPicPr>
          <p:nvPr userDrawn="1"/>
        </p:nvPicPr>
        <p:blipFill>
          <a:blip r:embed="rId24" cstate="print"/>
          <a:srcRect/>
          <a:stretch>
            <a:fillRect/>
          </a:stretch>
        </p:blipFill>
        <p:spPr bwMode="auto">
          <a:xfrm>
            <a:off x="7877175" y="2933700"/>
            <a:ext cx="3476625" cy="3238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721" r:id="rId15"/>
    <p:sldLayoutId id="2147483713" r:id="rId16"/>
    <p:sldLayoutId id="2147483714" r:id="rId17"/>
    <p:sldLayoutId id="2147483719" r:id="rId1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4"/>
          <p:cNvSpPr>
            <a:spLocks noGrp="1"/>
          </p:cNvSpPr>
          <p:nvPr>
            <p:ph type="ctrTitle"/>
          </p:nvPr>
        </p:nvSpPr>
        <p:spPr>
          <a:xfrm>
            <a:off x="4700789" y="3958928"/>
            <a:ext cx="7710152" cy="1420712"/>
          </a:xfrm>
        </p:spPr>
        <p:txBody>
          <a:bodyPr>
            <a:noAutofit/>
          </a:bodyPr>
          <a:lstStyle/>
          <a:p>
            <a:r>
              <a:rPr lang="en-US" sz="4000" b="1" dirty="0" err="1"/>
              <a:t>Femicide</a:t>
            </a:r>
            <a:r>
              <a:rPr lang="en-US" sz="4000" b="1" dirty="0"/>
              <a:t> Watch </a:t>
            </a:r>
            <a:br>
              <a:rPr lang="en-US" sz="4000" b="1" dirty="0"/>
            </a:br>
            <a:r>
              <a:rPr lang="en-US" sz="4000" b="1" dirty="0"/>
              <a:t>Monitoring Results</a:t>
            </a:r>
            <a:br>
              <a:rPr lang="ka-GE" b="1" dirty="0"/>
            </a:br>
            <a:br>
              <a:rPr lang="en-US" b="1" dirty="0"/>
            </a:br>
            <a:br>
              <a:rPr lang="en-US" b="1" dirty="0"/>
            </a:br>
            <a:r>
              <a:rPr lang="en-US" b="1" dirty="0">
                <a:solidFill>
                  <a:schemeClr val="bg1"/>
                </a:solidFill>
              </a:rPr>
              <a:t>Analysis of the criminal cases occurred in 2014-2018 years</a:t>
            </a:r>
            <a:br>
              <a:rPr lang="en-US" b="1" dirty="0">
                <a:solidFill>
                  <a:schemeClr val="bg1"/>
                </a:solidFill>
              </a:rPr>
            </a:br>
            <a:endParaRPr lang="en-US" dirty="0">
              <a:latin typeface="BPG Banner ExtraSquare Caps"/>
            </a:endParaRPr>
          </a:p>
        </p:txBody>
      </p:sp>
      <p:sp>
        <p:nvSpPr>
          <p:cNvPr id="3" name="Rectangle 2"/>
          <p:cNvSpPr/>
          <p:nvPr/>
        </p:nvSpPr>
        <p:spPr>
          <a:xfrm>
            <a:off x="1859041" y="4141043"/>
            <a:ext cx="1236236" cy="369332"/>
          </a:xfrm>
          <a:prstGeom prst="rect">
            <a:avLst/>
          </a:prstGeom>
        </p:spPr>
        <p:txBody>
          <a:bodyPr wrap="none">
            <a:spAutoFit/>
          </a:bodyPr>
          <a:lstStyle/>
          <a:p>
            <a:pPr algn="ctr"/>
            <a:r>
              <a:rPr lang="ka-GE" b="1" dirty="0">
                <a:solidFill>
                  <a:schemeClr val="bg1"/>
                </a:solidFill>
              </a:rPr>
              <a:t>2019 </a:t>
            </a:r>
            <a:r>
              <a:rPr lang="en-US" b="1" dirty="0">
                <a:solidFill>
                  <a:schemeClr val="bg1"/>
                </a:solidFill>
              </a:rPr>
              <a:t>year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a:body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a:t>
            </a:r>
            <a:r>
              <a:rPr lang="ka-GE" sz="2800" b="1" dirty="0">
                <a:solidFill>
                  <a:schemeClr val="tx2"/>
                </a:solidFill>
                <a:latin typeface="+mn-lt"/>
                <a:ea typeface="Calibri" panose="020F0502020204030204" pitchFamily="34" charset="0"/>
                <a:cs typeface="Times New Roman" panose="02020603050405020304" pitchFamily="18" charset="0"/>
              </a:rPr>
              <a:t>– </a:t>
            </a:r>
            <a:r>
              <a:rPr lang="en-US" sz="2800" b="1" dirty="0">
                <a:solidFill>
                  <a:schemeClr val="tx2"/>
                </a:solidFill>
                <a:latin typeface="+mn-lt"/>
                <a:ea typeface="Calibri" panose="020F0502020204030204" pitchFamily="34" charset="0"/>
                <a:cs typeface="Times New Roman" panose="02020603050405020304" pitchFamily="18" charset="0"/>
              </a:rPr>
              <a:t>46 cases of </a:t>
            </a:r>
            <a:r>
              <a:rPr lang="en-US" sz="2800" b="1" dirty="0" err="1">
                <a:solidFill>
                  <a:schemeClr val="tx2"/>
                </a:solidFill>
                <a:latin typeface="+mn-lt"/>
                <a:ea typeface="Calibri" panose="020F0502020204030204" pitchFamily="34" charset="0"/>
                <a:cs typeface="Times New Roman" panose="02020603050405020304" pitchFamily="18" charset="0"/>
              </a:rPr>
              <a:t>Femicide</a:t>
            </a:r>
            <a:r>
              <a:rPr lang="en-US" sz="2800" b="1" dirty="0">
                <a:solidFill>
                  <a:schemeClr val="tx2"/>
                </a:solidFill>
                <a:latin typeface="+mn-lt"/>
                <a:ea typeface="Calibri" panose="020F0502020204030204" pitchFamily="34" charset="0"/>
                <a:cs typeface="Times New Roman" panose="02020603050405020304" pitchFamily="18" charset="0"/>
              </a:rPr>
              <a:t> </a:t>
            </a:r>
          </a:p>
        </p:txBody>
      </p:sp>
      <p:graphicFrame>
        <p:nvGraphicFramePr>
          <p:cNvPr id="7" name="Chart 6"/>
          <p:cNvGraphicFramePr>
            <a:graphicFrameLocks/>
          </p:cNvGraphicFramePr>
          <p:nvPr>
            <p:extLst>
              <p:ext uri="{D42A27DB-BD31-4B8C-83A1-F6EECF244321}">
                <p14:modId xmlns:p14="http://schemas.microsoft.com/office/powerpoint/2010/main" val="3537698712"/>
              </p:ext>
            </p:extLst>
          </p:nvPr>
        </p:nvGraphicFramePr>
        <p:xfrm>
          <a:off x="609601" y="1211576"/>
          <a:ext cx="4606344" cy="49187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p:cNvGraphicFramePr>
            <a:graphicFrameLocks/>
          </p:cNvGraphicFramePr>
          <p:nvPr>
            <p:extLst>
              <p:ext uri="{D42A27DB-BD31-4B8C-83A1-F6EECF244321}">
                <p14:modId xmlns:p14="http://schemas.microsoft.com/office/powerpoint/2010/main" val="1759350905"/>
              </p:ext>
            </p:extLst>
          </p:nvPr>
        </p:nvGraphicFramePr>
        <p:xfrm>
          <a:off x="5690315" y="1417637"/>
          <a:ext cx="5591577" cy="32316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3030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082060" y="32933"/>
            <a:ext cx="846317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a:solidFill>
                  <a:schemeClr val="tx2"/>
                </a:solidFill>
                <a:latin typeface="+mn-lt"/>
                <a:ea typeface="Calibri" panose="020F0502020204030204" pitchFamily="34" charset="0"/>
                <a:cs typeface="Times New Roman" panose="02020603050405020304" pitchFamily="18" charset="0"/>
              </a:rPr>
              <a:t>Main Findings </a:t>
            </a:r>
            <a:r>
              <a:rPr lang="ka-GE" sz="2800" b="1">
                <a:solidFill>
                  <a:schemeClr val="tx2"/>
                </a:solidFill>
                <a:latin typeface="+mn-lt"/>
                <a:ea typeface="Calibri" panose="020F0502020204030204" pitchFamily="34" charset="0"/>
                <a:cs typeface="Times New Roman" panose="02020603050405020304" pitchFamily="18" charset="0"/>
              </a:rPr>
              <a:t>– </a:t>
            </a:r>
            <a:r>
              <a:rPr lang="en-US" sz="2800" b="1">
                <a:solidFill>
                  <a:schemeClr val="tx2"/>
                </a:solidFill>
                <a:latin typeface="+mn-lt"/>
                <a:ea typeface="Calibri" panose="020F0502020204030204" pitchFamily="34" charset="0"/>
                <a:cs typeface="Times New Roman" panose="02020603050405020304" pitchFamily="18" charset="0"/>
              </a:rPr>
              <a:t>46 cases of Femicide </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9" name="Chart 8"/>
          <p:cNvGraphicFramePr>
            <a:graphicFrameLocks/>
          </p:cNvGraphicFramePr>
          <p:nvPr>
            <p:extLst>
              <p:ext uri="{D42A27DB-BD31-4B8C-83A1-F6EECF244321}">
                <p14:modId xmlns:p14="http://schemas.microsoft.com/office/powerpoint/2010/main" val="2740022933"/>
              </p:ext>
            </p:extLst>
          </p:nvPr>
        </p:nvGraphicFramePr>
        <p:xfrm>
          <a:off x="409976" y="1658155"/>
          <a:ext cx="5089301" cy="36221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a:graphicFrameLocks/>
          </p:cNvGraphicFramePr>
          <p:nvPr>
            <p:extLst>
              <p:ext uri="{D42A27DB-BD31-4B8C-83A1-F6EECF244321}">
                <p14:modId xmlns:p14="http://schemas.microsoft.com/office/powerpoint/2010/main" val="4168037811"/>
              </p:ext>
            </p:extLst>
          </p:nvPr>
        </p:nvGraphicFramePr>
        <p:xfrm>
          <a:off x="6214257" y="1658155"/>
          <a:ext cx="4758543" cy="35964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9399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914635" y="38637"/>
            <a:ext cx="846317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a:t>
            </a:r>
            <a:r>
              <a:rPr lang="ka-GE" sz="2800" b="1" dirty="0">
                <a:solidFill>
                  <a:schemeClr val="tx2"/>
                </a:solidFill>
                <a:latin typeface="+mn-lt"/>
                <a:ea typeface="Calibri" panose="020F0502020204030204" pitchFamily="34" charset="0"/>
                <a:cs typeface="Times New Roman" panose="02020603050405020304" pitchFamily="18" charset="0"/>
              </a:rPr>
              <a:t>– </a:t>
            </a:r>
            <a:r>
              <a:rPr lang="en-US" sz="2800" b="1" dirty="0">
                <a:solidFill>
                  <a:schemeClr val="tx2"/>
                </a:solidFill>
                <a:latin typeface="+mn-lt"/>
                <a:ea typeface="Calibri" panose="020F0502020204030204" pitchFamily="34" charset="0"/>
                <a:cs typeface="Times New Roman" panose="02020603050405020304" pitchFamily="18" charset="0"/>
              </a:rPr>
              <a:t>46 cases of </a:t>
            </a:r>
            <a:r>
              <a:rPr lang="en-US" sz="2800" b="1" dirty="0" err="1">
                <a:solidFill>
                  <a:schemeClr val="tx2"/>
                </a:solidFill>
                <a:latin typeface="+mn-lt"/>
                <a:ea typeface="Calibri" panose="020F0502020204030204" pitchFamily="34" charset="0"/>
                <a:cs typeface="Times New Roman" panose="02020603050405020304" pitchFamily="18" charset="0"/>
              </a:rPr>
              <a:t>Femicide</a:t>
            </a:r>
            <a:r>
              <a:rPr lang="en-US" sz="2800" b="1" dirty="0">
                <a:solidFill>
                  <a:schemeClr val="tx2"/>
                </a:solidFill>
                <a:latin typeface="+mn-lt"/>
                <a:ea typeface="Calibri" panose="020F0502020204030204" pitchFamily="34" charset="0"/>
                <a:cs typeface="Times New Roman" panose="02020603050405020304" pitchFamily="18" charset="0"/>
              </a:rPr>
              <a:t> </a:t>
            </a:r>
          </a:p>
        </p:txBody>
      </p:sp>
      <p:graphicFrame>
        <p:nvGraphicFramePr>
          <p:cNvPr id="5" name="Chart 4"/>
          <p:cNvGraphicFramePr>
            <a:graphicFrameLocks/>
          </p:cNvGraphicFramePr>
          <p:nvPr>
            <p:extLst>
              <p:ext uri="{D42A27DB-BD31-4B8C-83A1-F6EECF244321}">
                <p14:modId xmlns:p14="http://schemas.microsoft.com/office/powerpoint/2010/main" val="2301897133"/>
              </p:ext>
            </p:extLst>
          </p:nvPr>
        </p:nvGraphicFramePr>
        <p:xfrm>
          <a:off x="503617" y="1660737"/>
          <a:ext cx="5253239" cy="39673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p:cNvGraphicFramePr>
            <a:graphicFrameLocks/>
          </p:cNvGraphicFramePr>
          <p:nvPr>
            <p:extLst>
              <p:ext uri="{D42A27DB-BD31-4B8C-83A1-F6EECF244321}">
                <p14:modId xmlns:p14="http://schemas.microsoft.com/office/powerpoint/2010/main" val="93053419"/>
              </p:ext>
            </p:extLst>
          </p:nvPr>
        </p:nvGraphicFramePr>
        <p:xfrm>
          <a:off x="6256985" y="1555123"/>
          <a:ext cx="5120819" cy="38797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2051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755561"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 39 cases of attempted </a:t>
            </a:r>
            <a:r>
              <a:rPr lang="en-US" sz="2800" b="1" dirty="0" err="1">
                <a:solidFill>
                  <a:schemeClr val="tx2"/>
                </a:solidFill>
                <a:latin typeface="+mn-lt"/>
                <a:ea typeface="Calibri" panose="020F0502020204030204" pitchFamily="34" charset="0"/>
                <a:cs typeface="Times New Roman" panose="02020603050405020304" pitchFamily="18" charset="0"/>
              </a:rPr>
              <a:t>Femicde</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7" name="Chart 6"/>
          <p:cNvGraphicFramePr>
            <a:graphicFrameLocks/>
          </p:cNvGraphicFramePr>
          <p:nvPr>
            <p:extLst>
              <p:ext uri="{D42A27DB-BD31-4B8C-83A1-F6EECF244321}">
                <p14:modId xmlns:p14="http://schemas.microsoft.com/office/powerpoint/2010/main" val="2110164568"/>
              </p:ext>
            </p:extLst>
          </p:nvPr>
        </p:nvGraphicFramePr>
        <p:xfrm>
          <a:off x="450760" y="1671033"/>
          <a:ext cx="5215944" cy="354491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p:cNvGraphicFramePr>
            <a:graphicFrameLocks/>
          </p:cNvGraphicFramePr>
          <p:nvPr>
            <p:extLst>
              <p:ext uri="{D42A27DB-BD31-4B8C-83A1-F6EECF244321}">
                <p14:modId xmlns:p14="http://schemas.microsoft.com/office/powerpoint/2010/main" val="1601568222"/>
              </p:ext>
            </p:extLst>
          </p:nvPr>
        </p:nvGraphicFramePr>
        <p:xfrm>
          <a:off x="5803911" y="1671032"/>
          <a:ext cx="5709802" cy="35449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5442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742681"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 39 cases of attempted </a:t>
            </a:r>
            <a:r>
              <a:rPr lang="en-US" sz="2800" b="1" dirty="0" err="1">
                <a:solidFill>
                  <a:schemeClr val="tx2"/>
                </a:solidFill>
                <a:latin typeface="+mn-lt"/>
                <a:ea typeface="Calibri" panose="020F0502020204030204" pitchFamily="34" charset="0"/>
                <a:cs typeface="Times New Roman" panose="02020603050405020304" pitchFamily="18" charset="0"/>
              </a:rPr>
              <a:t>Femicde</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710900359"/>
              </p:ext>
            </p:extLst>
          </p:nvPr>
        </p:nvGraphicFramePr>
        <p:xfrm>
          <a:off x="537022" y="1706315"/>
          <a:ext cx="4975135" cy="339371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3657241030"/>
              </p:ext>
            </p:extLst>
          </p:nvPr>
        </p:nvGraphicFramePr>
        <p:xfrm>
          <a:off x="5909255" y="1706314"/>
          <a:ext cx="5527183" cy="3290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0249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775918"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 39 cases of attempted </a:t>
            </a:r>
            <a:r>
              <a:rPr lang="en-US" sz="2800" b="1" dirty="0" err="1">
                <a:solidFill>
                  <a:schemeClr val="tx2"/>
                </a:solidFill>
                <a:latin typeface="+mn-lt"/>
                <a:ea typeface="Calibri" panose="020F0502020204030204" pitchFamily="34" charset="0"/>
                <a:cs typeface="Times New Roman" panose="02020603050405020304" pitchFamily="18" charset="0"/>
              </a:rPr>
              <a:t>Femicde</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1874812027"/>
              </p:ext>
            </p:extLst>
          </p:nvPr>
        </p:nvGraphicFramePr>
        <p:xfrm>
          <a:off x="519615" y="1494486"/>
          <a:ext cx="4992543" cy="43010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p:cNvGraphicFramePr>
            <a:graphicFrameLocks/>
          </p:cNvGraphicFramePr>
          <p:nvPr>
            <p:extLst>
              <p:ext uri="{D42A27DB-BD31-4B8C-83A1-F6EECF244321}">
                <p14:modId xmlns:p14="http://schemas.microsoft.com/office/powerpoint/2010/main" val="590560691"/>
              </p:ext>
            </p:extLst>
          </p:nvPr>
        </p:nvGraphicFramePr>
        <p:xfrm>
          <a:off x="6166833" y="1494486"/>
          <a:ext cx="5205212" cy="35669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33056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335628" y="5112913"/>
            <a:ext cx="8287690" cy="1210615"/>
          </a:xfrm>
        </p:spPr>
        <p:txBody>
          <a:bodyPr>
            <a:noAutofit/>
          </a:bodyPr>
          <a:lstStyle/>
          <a:p>
            <a:pPr algn="l"/>
            <a:r>
              <a:rPr lang="ka-GE" sz="1500" b="1" dirty="0">
                <a:solidFill>
                  <a:srgbClr val="002060"/>
                </a:solidFill>
              </a:rPr>
              <a:t>- </a:t>
            </a:r>
            <a:r>
              <a:rPr lang="en-US" sz="1500" b="1" dirty="0">
                <a:solidFill>
                  <a:srgbClr val="002060"/>
                </a:solidFill>
              </a:rPr>
              <a:t>Maximum sentence for attempted </a:t>
            </a:r>
            <a:r>
              <a:rPr lang="en-US" sz="1500" b="1" dirty="0" err="1">
                <a:solidFill>
                  <a:srgbClr val="002060"/>
                </a:solidFill>
              </a:rPr>
              <a:t>femicide</a:t>
            </a:r>
            <a:r>
              <a:rPr lang="en-US" sz="1500" b="1" dirty="0">
                <a:solidFill>
                  <a:srgbClr val="002060"/>
                </a:solidFill>
              </a:rPr>
              <a:t> was 18 years imprisonment (2018) </a:t>
            </a:r>
            <a:br>
              <a:rPr lang="en-US" sz="1500" b="1" dirty="0">
                <a:solidFill>
                  <a:srgbClr val="002060"/>
                </a:solidFill>
              </a:rPr>
            </a:br>
            <a:r>
              <a:rPr lang="en-US" sz="1500" b="1" dirty="0">
                <a:solidFill>
                  <a:srgbClr val="002060"/>
                </a:solidFill>
              </a:rPr>
              <a:t>- Minimum sentence was 3 years imprisonment, which was considered conditional (2014) </a:t>
            </a:r>
            <a:br>
              <a:rPr lang="en-US" sz="1500" b="1" dirty="0">
                <a:solidFill>
                  <a:srgbClr val="002060"/>
                </a:solidFill>
              </a:rPr>
            </a:br>
            <a:r>
              <a:rPr lang="en-US" sz="1500" b="1" dirty="0">
                <a:solidFill>
                  <a:srgbClr val="002060"/>
                </a:solidFill>
              </a:rPr>
              <a:t>- In another case 1 year imprisonment was used (2017 year)</a:t>
            </a:r>
          </a:p>
        </p:txBody>
      </p:sp>
      <p:sp>
        <p:nvSpPr>
          <p:cNvPr id="8" name="Title 1"/>
          <p:cNvSpPr txBox="1">
            <a:spLocks/>
          </p:cNvSpPr>
          <p:nvPr/>
        </p:nvSpPr>
        <p:spPr>
          <a:xfrm>
            <a:off x="718130" y="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 39 cases of attempted </a:t>
            </a:r>
            <a:r>
              <a:rPr lang="en-US" sz="2800" b="1" dirty="0" err="1">
                <a:solidFill>
                  <a:schemeClr val="tx2"/>
                </a:solidFill>
                <a:latin typeface="+mn-lt"/>
                <a:ea typeface="Calibri" panose="020F0502020204030204" pitchFamily="34" charset="0"/>
                <a:cs typeface="Times New Roman" panose="02020603050405020304" pitchFamily="18" charset="0"/>
              </a:rPr>
              <a:t>Femicde</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2654944841"/>
              </p:ext>
            </p:extLst>
          </p:nvPr>
        </p:nvGraphicFramePr>
        <p:xfrm>
          <a:off x="529006" y="1250021"/>
          <a:ext cx="5034668" cy="36954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a:graphicFrameLocks/>
          </p:cNvGraphicFramePr>
          <p:nvPr>
            <p:extLst>
              <p:ext uri="{D42A27DB-BD31-4B8C-83A1-F6EECF244321}">
                <p14:modId xmlns:p14="http://schemas.microsoft.com/office/powerpoint/2010/main" val="1553888408"/>
              </p:ext>
            </p:extLst>
          </p:nvPr>
        </p:nvGraphicFramePr>
        <p:xfrm>
          <a:off x="6040192" y="1310425"/>
          <a:ext cx="5035639" cy="36350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3473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518" y="1453638"/>
            <a:ext cx="10972800" cy="4820444"/>
          </a:xfrm>
        </p:spPr>
        <p:txBody>
          <a:bodyPr>
            <a:normAutofit lnSpcReduction="10000"/>
          </a:bodyPr>
          <a:lstStyle/>
          <a:p>
            <a:pPr marL="0" indent="0" algn="just">
              <a:buNone/>
            </a:pPr>
            <a:r>
              <a:rPr lang="en-US" sz="2400" dirty="0">
                <a:solidFill>
                  <a:srgbClr val="002060"/>
                </a:solidFill>
              </a:rPr>
              <a:t>As a result of case analysis, following deficiencies at the level of the Court and Prosecution have been identified:</a:t>
            </a:r>
            <a:endParaRPr lang="ka-GE" sz="2400" dirty="0">
              <a:solidFill>
                <a:srgbClr val="002060"/>
              </a:solidFill>
            </a:endParaRPr>
          </a:p>
          <a:p>
            <a:pPr marL="0" indent="0" algn="just">
              <a:buNone/>
            </a:pPr>
            <a:endParaRPr lang="ka-GE" sz="2400" dirty="0">
              <a:solidFill>
                <a:srgbClr val="002060"/>
              </a:solidFill>
            </a:endParaRPr>
          </a:p>
          <a:p>
            <a:pPr lvl="1" algn="just">
              <a:buFont typeface="Arial" panose="020B0604020202020204" pitchFamily="34" charset="0"/>
              <a:buChar char="•"/>
            </a:pPr>
            <a:r>
              <a:rPr lang="en-US" sz="1800" dirty="0">
                <a:solidFill>
                  <a:srgbClr val="002060"/>
                </a:solidFill>
              </a:rPr>
              <a:t>The problem of using gender-sensitive language;</a:t>
            </a:r>
            <a:endParaRPr lang="ka-GE" sz="1800" dirty="0">
              <a:solidFill>
                <a:srgbClr val="002060"/>
              </a:solidFill>
            </a:endParaRPr>
          </a:p>
          <a:p>
            <a:pPr lvl="1" algn="just">
              <a:buFont typeface="Arial" panose="020B0604020202020204" pitchFamily="34" charset="0"/>
              <a:buChar char="•"/>
            </a:pPr>
            <a:r>
              <a:rPr lang="ka-GE" sz="1800" dirty="0">
                <a:solidFill>
                  <a:srgbClr val="002060"/>
                </a:solidFill>
              </a:rPr>
              <a:t> </a:t>
            </a:r>
            <a:r>
              <a:rPr lang="en-US" sz="1800" dirty="0">
                <a:solidFill>
                  <a:srgbClr val="002060"/>
                </a:solidFill>
              </a:rPr>
              <a:t>Giving a status of a victim (in timely manner) which is connected to the use of respective support services for the victims of violence. </a:t>
            </a:r>
            <a:endParaRPr lang="ka-GE" sz="1800" dirty="0">
              <a:solidFill>
                <a:srgbClr val="002060"/>
              </a:solidFill>
            </a:endParaRPr>
          </a:p>
          <a:p>
            <a:pPr lvl="1" algn="just">
              <a:buFont typeface="Arial" panose="020B0604020202020204" pitchFamily="34" charset="0"/>
              <a:buChar char="•"/>
            </a:pPr>
            <a:r>
              <a:rPr lang="en-US" sz="1800" dirty="0">
                <a:solidFill>
                  <a:srgbClr val="002060"/>
                </a:solidFill>
              </a:rPr>
              <a:t>The problem of identification of gender motive; </a:t>
            </a:r>
          </a:p>
          <a:p>
            <a:pPr lvl="1" algn="just">
              <a:buFont typeface="Arial" panose="020B0604020202020204" pitchFamily="34" charset="0"/>
              <a:buChar char="•"/>
            </a:pPr>
            <a:r>
              <a:rPr lang="en-US" sz="1800" dirty="0">
                <a:solidFill>
                  <a:srgbClr val="002060"/>
                </a:solidFill>
              </a:rPr>
              <a:t>The problem of qualification; </a:t>
            </a:r>
            <a:endParaRPr lang="ka-GE" sz="1800" dirty="0">
              <a:solidFill>
                <a:srgbClr val="002060"/>
              </a:solidFill>
            </a:endParaRPr>
          </a:p>
          <a:p>
            <a:pPr lvl="1" algn="just">
              <a:buFont typeface="Arial" panose="020B0604020202020204" pitchFamily="34" charset="0"/>
              <a:buChar char="•"/>
            </a:pPr>
            <a:r>
              <a:rPr lang="en-US" sz="1800" dirty="0">
                <a:solidFill>
                  <a:srgbClr val="002060"/>
                </a:solidFill>
              </a:rPr>
              <a:t>Giving a status of a victim (in timely manner) which is connected to the use of protection and support services for the victims of violence. The situation has been improved in2018 year; </a:t>
            </a:r>
          </a:p>
          <a:p>
            <a:pPr lvl="1" algn="just">
              <a:buFont typeface="Arial" panose="020B0604020202020204" pitchFamily="34" charset="0"/>
              <a:buChar char="•"/>
            </a:pPr>
            <a:r>
              <a:rPr lang="en-US" sz="1800" dirty="0">
                <a:solidFill>
                  <a:srgbClr val="002060"/>
                </a:solidFill>
              </a:rPr>
              <a:t>In </a:t>
            </a:r>
            <a:r>
              <a:rPr lang="ka-GE" sz="1800" dirty="0">
                <a:solidFill>
                  <a:srgbClr val="002060"/>
                </a:solidFill>
              </a:rPr>
              <a:t>2014-2017 </a:t>
            </a:r>
            <a:r>
              <a:rPr lang="en-US" sz="1800" dirty="0">
                <a:solidFill>
                  <a:srgbClr val="002060"/>
                </a:solidFill>
              </a:rPr>
              <a:t>years, taking a history of violence into account, while analyzing the case, remained a challenge, while in 2018 existing practice has changed </a:t>
            </a:r>
            <a:r>
              <a:rPr lang="ka-GE" sz="1800" dirty="0">
                <a:solidFill>
                  <a:srgbClr val="002060"/>
                </a:solidFill>
              </a:rPr>
              <a:t>(</a:t>
            </a:r>
            <a:r>
              <a:rPr lang="en-US" sz="1800" dirty="0">
                <a:solidFill>
                  <a:srgbClr val="002060"/>
                </a:solidFill>
              </a:rPr>
              <a:t>One of the main arguments to justify the request for detention as a preventive measure in 2018 is the prior history of violence); </a:t>
            </a:r>
          </a:p>
          <a:p>
            <a:pPr lvl="1" algn="just">
              <a:buFont typeface="Arial" panose="020B0604020202020204" pitchFamily="34" charset="0"/>
              <a:buChar char="•"/>
            </a:pPr>
            <a:r>
              <a:rPr lang="en-US" sz="1800" dirty="0">
                <a:solidFill>
                  <a:srgbClr val="002060"/>
                </a:solidFill>
              </a:rPr>
              <a:t>Unlike 2014-2016, no plea bargain was signed in any of the cases in 2017-2018; </a:t>
            </a:r>
          </a:p>
          <a:p>
            <a:pPr lvl="1" algn="just">
              <a:buFont typeface="Arial" panose="020B0604020202020204" pitchFamily="34" charset="0"/>
              <a:buChar char="•"/>
            </a:pPr>
            <a:r>
              <a:rPr lang="en-US" sz="1800" dirty="0">
                <a:solidFill>
                  <a:srgbClr val="002060"/>
                </a:solidFill>
              </a:rPr>
              <a:t>Indication of unclear circumstances when applying the sentence.</a:t>
            </a:r>
            <a:endParaRPr lang="ka-GE" sz="1800" dirty="0">
              <a:solidFill>
                <a:srgbClr val="002060"/>
              </a:solidFill>
            </a:endParaRPr>
          </a:p>
          <a:p>
            <a:pPr lvl="1">
              <a:buFont typeface="Arial" panose="020B0604020202020204" pitchFamily="34" charset="0"/>
              <a:buChar char="•"/>
            </a:pPr>
            <a:endParaRPr lang="ka-GE" sz="1800" dirty="0">
              <a:solidFill>
                <a:srgbClr val="002060"/>
              </a:solidFill>
            </a:endParaRPr>
          </a:p>
          <a:p>
            <a:pPr lvl="1">
              <a:buFont typeface="Arial" panose="020B0604020202020204" pitchFamily="34" charset="0"/>
              <a:buChar char="•"/>
            </a:pPr>
            <a:endParaRPr lang="ka-GE" sz="2000" dirty="0">
              <a:solidFill>
                <a:srgbClr val="002060"/>
              </a:solidFill>
            </a:endParaRPr>
          </a:p>
          <a:p>
            <a:pPr>
              <a:buFont typeface="Wingdings" panose="05000000000000000000" pitchFamily="2" charset="2"/>
              <a:buChar char="q"/>
            </a:pPr>
            <a:endParaRPr lang="en-US" sz="2400" dirty="0">
              <a:solidFill>
                <a:srgbClr val="002060"/>
              </a:solidFill>
            </a:endParaRPr>
          </a:p>
          <a:p>
            <a:pPr>
              <a:buFont typeface="Wingdings" panose="05000000000000000000" pitchFamily="2" charset="2"/>
              <a:buChar char="q"/>
            </a:pPr>
            <a:endParaRPr lang="ka-GE" sz="2000" dirty="0">
              <a:solidFill>
                <a:srgbClr val="002060"/>
              </a:solidFill>
            </a:endParaRPr>
          </a:p>
          <a:p>
            <a:pPr>
              <a:buFont typeface="Wingdings" panose="05000000000000000000" pitchFamily="2" charset="2"/>
              <a:buChar char="q"/>
            </a:pPr>
            <a:endParaRPr lang="ka-GE" sz="2000" dirty="0">
              <a:solidFill>
                <a:srgbClr val="002060"/>
              </a:solidFill>
            </a:endParaRPr>
          </a:p>
          <a:p>
            <a:pPr marL="0" indent="0">
              <a:buNone/>
            </a:pPr>
            <a:endParaRPr lang="en-US" dirty="0"/>
          </a:p>
          <a:p>
            <a:endParaRPr lang="en-US" dirty="0"/>
          </a:p>
        </p:txBody>
      </p:sp>
      <p:graphicFrame>
        <p:nvGraphicFramePr>
          <p:cNvPr id="4" name="Diagram 3"/>
          <p:cNvGraphicFramePr/>
          <p:nvPr>
            <p:extLst>
              <p:ext uri="{D42A27DB-BD31-4B8C-83A1-F6EECF244321}">
                <p14:modId xmlns:p14="http://schemas.microsoft.com/office/powerpoint/2010/main" val="317852121"/>
              </p:ext>
            </p:extLst>
          </p:nvPr>
        </p:nvGraphicFramePr>
        <p:xfrm>
          <a:off x="3361119" y="31063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a:spLocks noGrp="1"/>
          </p:cNvSpPr>
          <p:nvPr>
            <p:ph type="title"/>
          </p:nvPr>
        </p:nvSpPr>
        <p:spPr>
          <a:xfrm>
            <a:off x="6517125" y="21201"/>
            <a:ext cx="4253552" cy="1143000"/>
          </a:xfrm>
        </p:spPr>
        <p:txBody>
          <a:bodyPr>
            <a:normAutofit/>
          </a:bodyPr>
          <a:lstStyle/>
          <a:p>
            <a:pPr algn="r"/>
            <a:r>
              <a:rPr lang="en-US" sz="3200" b="1" dirty="0">
                <a:solidFill>
                  <a:srgbClr val="002060"/>
                </a:solidFill>
                <a:latin typeface="+mn-lt"/>
              </a:rPr>
              <a:t>Main Findings </a:t>
            </a:r>
          </a:p>
        </p:txBody>
      </p:sp>
    </p:spTree>
    <p:extLst>
      <p:ext uri="{BB962C8B-B14F-4D97-AF65-F5344CB8AC3E}">
        <p14:creationId xmlns:p14="http://schemas.microsoft.com/office/powerpoint/2010/main" val="3107218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783" y="152223"/>
            <a:ext cx="10972800" cy="1143000"/>
          </a:xfrm>
        </p:spPr>
        <p:txBody>
          <a:bodyPr>
            <a:normAutofit/>
          </a:bodyPr>
          <a:lstStyle/>
          <a:p>
            <a:pPr algn="r"/>
            <a:r>
              <a:rPr lang="en-US" sz="3200" b="1" dirty="0">
                <a:solidFill>
                  <a:srgbClr val="002060"/>
                </a:solidFill>
              </a:rPr>
              <a:t>Gaps at the stage of investigation</a:t>
            </a:r>
          </a:p>
        </p:txBody>
      </p:sp>
      <p:sp>
        <p:nvSpPr>
          <p:cNvPr id="3" name="Content Placeholder 2"/>
          <p:cNvSpPr>
            <a:spLocks noGrp="1"/>
          </p:cNvSpPr>
          <p:nvPr>
            <p:ph idx="1"/>
          </p:nvPr>
        </p:nvSpPr>
        <p:spPr>
          <a:xfrm>
            <a:off x="994659" y="2059498"/>
            <a:ext cx="9797837" cy="3856383"/>
          </a:xfrm>
        </p:spPr>
        <p:txBody>
          <a:bodyPr>
            <a:normAutofit/>
          </a:bodyPr>
          <a:lstStyle/>
          <a:p>
            <a:r>
              <a:rPr lang="en-US" sz="2400" dirty="0">
                <a:solidFill>
                  <a:srgbClr val="002060"/>
                </a:solidFill>
              </a:rPr>
              <a:t>General Prosecutor’s office applied bail as a measure of restraint –  life-threatening injury by V.B. toward his wife; </a:t>
            </a:r>
          </a:p>
          <a:p>
            <a:pPr marL="0" indent="0">
              <a:buNone/>
            </a:pPr>
            <a:endParaRPr lang="en-US" sz="2400" dirty="0"/>
          </a:p>
          <a:p>
            <a:r>
              <a:rPr lang="en-US" sz="2500" dirty="0">
                <a:solidFill>
                  <a:srgbClr val="002060"/>
                </a:solidFill>
              </a:rPr>
              <a:t>In 2018, the prosecutor was justifying the use of protective and restraining orders as a preventive measure issued against defendants in the past.</a:t>
            </a:r>
          </a:p>
        </p:txBody>
      </p:sp>
      <p:graphicFrame>
        <p:nvGraphicFramePr>
          <p:cNvPr id="4" name="Diagram 3"/>
          <p:cNvGraphicFramePr/>
          <p:nvPr>
            <p:extLst>
              <p:ext uri="{D42A27DB-BD31-4B8C-83A1-F6EECF244321}">
                <p14:modId xmlns:p14="http://schemas.microsoft.com/office/powerpoint/2010/main" val="1107019937"/>
              </p:ext>
            </p:extLst>
          </p:nvPr>
        </p:nvGraphicFramePr>
        <p:xfrm>
          <a:off x="2467693"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7979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3027" y="1881809"/>
            <a:ext cx="10113863" cy="3823532"/>
          </a:xfrm>
        </p:spPr>
        <p:txBody>
          <a:bodyPr>
            <a:normAutofit/>
          </a:bodyPr>
          <a:lstStyle/>
          <a:p>
            <a:pPr algn="just"/>
            <a:endParaRPr lang="ka-GE" dirty="0">
              <a:solidFill>
                <a:srgbClr val="002060"/>
              </a:solidFill>
            </a:endParaRPr>
          </a:p>
          <a:p>
            <a:pPr algn="just"/>
            <a:r>
              <a:rPr lang="en-US" sz="3000" dirty="0">
                <a:solidFill>
                  <a:srgbClr val="002060"/>
                </a:solidFill>
              </a:rPr>
              <a:t>In 2018, on the stage of investigation, it was difficult to determine the extent into 2 crimes, to which the woman suffered a life-threatening injury. </a:t>
            </a:r>
          </a:p>
          <a:p>
            <a:pPr marL="0" indent="0" algn="just">
              <a:buNone/>
            </a:pPr>
            <a:endParaRPr lang="en-US" dirty="0">
              <a:solidFill>
                <a:srgbClr val="002060"/>
              </a:solidFill>
            </a:endParaRPr>
          </a:p>
        </p:txBody>
      </p:sp>
      <p:graphicFrame>
        <p:nvGraphicFramePr>
          <p:cNvPr id="5" name="Diagram 4"/>
          <p:cNvGraphicFramePr/>
          <p:nvPr>
            <p:extLst>
              <p:ext uri="{D42A27DB-BD31-4B8C-83A1-F6EECF244321}">
                <p14:modId xmlns:p14="http://schemas.microsoft.com/office/powerpoint/2010/main" val="913982263"/>
              </p:ext>
            </p:extLst>
          </p:nvPr>
        </p:nvGraphicFramePr>
        <p:xfrm>
          <a:off x="2287388"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a:spLocks noGrp="1"/>
          </p:cNvSpPr>
          <p:nvPr>
            <p:ph type="title"/>
          </p:nvPr>
        </p:nvSpPr>
        <p:spPr>
          <a:xfrm>
            <a:off x="802783" y="152223"/>
            <a:ext cx="10972800" cy="1143000"/>
          </a:xfrm>
        </p:spPr>
        <p:txBody>
          <a:bodyPr>
            <a:normAutofit/>
          </a:bodyPr>
          <a:lstStyle/>
          <a:p>
            <a:pPr algn="r"/>
            <a:r>
              <a:rPr lang="en-US" sz="3200" b="1" dirty="0">
                <a:solidFill>
                  <a:srgbClr val="002060"/>
                </a:solidFill>
              </a:rPr>
              <a:t>Gaps at the stage of investigation</a:t>
            </a:r>
          </a:p>
        </p:txBody>
      </p:sp>
    </p:spTree>
    <p:extLst>
      <p:ext uri="{BB962C8B-B14F-4D97-AF65-F5344CB8AC3E}">
        <p14:creationId xmlns:p14="http://schemas.microsoft.com/office/powerpoint/2010/main" val="91016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6C78BBF-994F-4545-979D-DFECB8ECB991}"/>
              </a:ext>
            </a:extLst>
          </p:cNvPr>
          <p:cNvSpPr>
            <a:spLocks noGrp="1"/>
          </p:cNvSpPr>
          <p:nvPr>
            <p:ph type="title"/>
          </p:nvPr>
        </p:nvSpPr>
        <p:spPr>
          <a:xfrm>
            <a:off x="2627290" y="223122"/>
            <a:ext cx="9414456" cy="1143000"/>
          </a:xfrm>
        </p:spPr>
        <p:txBody>
          <a:bodyPr>
            <a:normAutofit/>
          </a:bodyPr>
          <a:lstStyle/>
          <a:p>
            <a:pPr algn="r"/>
            <a:r>
              <a:rPr lang="en-US" sz="3000" b="1" dirty="0">
                <a:solidFill>
                  <a:srgbClr val="002060"/>
                </a:solidFill>
                <a:latin typeface="+mn-lt"/>
              </a:rPr>
              <a:t>Statistical Data of General Prosecutor’s Office of Georgia</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08890063"/>
              </p:ext>
            </p:extLst>
          </p:nvPr>
        </p:nvGraphicFramePr>
        <p:xfrm>
          <a:off x="609600" y="1600200"/>
          <a:ext cx="109728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8059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8694" y="1880874"/>
            <a:ext cx="9255616" cy="4525963"/>
          </a:xfrm>
        </p:spPr>
        <p:txBody>
          <a:bodyPr>
            <a:normAutofit/>
          </a:bodyPr>
          <a:lstStyle/>
          <a:p>
            <a:pPr algn="just">
              <a:buFont typeface="Wingdings" panose="05000000000000000000" pitchFamily="2" charset="2"/>
              <a:buChar char="Ø"/>
            </a:pPr>
            <a:r>
              <a:rPr lang="en-US" sz="2500" dirty="0">
                <a:solidFill>
                  <a:srgbClr val="002060"/>
                </a:solidFill>
              </a:rPr>
              <a:t>In 2017-2018 years, there was no plea bargain in the </a:t>
            </a:r>
            <a:r>
              <a:rPr lang="en-US" sz="2500" dirty="0" err="1">
                <a:solidFill>
                  <a:srgbClr val="002060"/>
                </a:solidFill>
              </a:rPr>
              <a:t>Femicide</a:t>
            </a:r>
            <a:r>
              <a:rPr lang="en-US" sz="2500" dirty="0">
                <a:solidFill>
                  <a:srgbClr val="002060"/>
                </a:solidFill>
              </a:rPr>
              <a:t> and Attempted </a:t>
            </a:r>
            <a:r>
              <a:rPr lang="en-US" sz="2500" dirty="0" err="1">
                <a:solidFill>
                  <a:srgbClr val="002060"/>
                </a:solidFill>
              </a:rPr>
              <a:t>Femicide</a:t>
            </a:r>
            <a:r>
              <a:rPr lang="en-US" sz="2500" dirty="0">
                <a:solidFill>
                  <a:srgbClr val="002060"/>
                </a:solidFill>
              </a:rPr>
              <a:t> cases; </a:t>
            </a:r>
          </a:p>
          <a:p>
            <a:pPr algn="just">
              <a:buFont typeface="Wingdings" panose="05000000000000000000" pitchFamily="2" charset="2"/>
              <a:buChar char="Ø"/>
            </a:pPr>
            <a:endParaRPr lang="en-US" sz="2500" dirty="0">
              <a:solidFill>
                <a:srgbClr val="002060"/>
              </a:solidFill>
            </a:endParaRPr>
          </a:p>
          <a:p>
            <a:pPr algn="just">
              <a:buFont typeface="Wingdings" panose="05000000000000000000" pitchFamily="2" charset="2"/>
              <a:buChar char="Ø"/>
            </a:pPr>
            <a:r>
              <a:rPr lang="en-US" sz="2500" dirty="0">
                <a:solidFill>
                  <a:srgbClr val="002060"/>
                </a:solidFill>
              </a:rPr>
              <a:t>In 2016, plea agreement was signed on 1 case of </a:t>
            </a:r>
            <a:r>
              <a:rPr lang="en-US" sz="2500" dirty="0" err="1">
                <a:solidFill>
                  <a:srgbClr val="002060"/>
                </a:solidFill>
              </a:rPr>
              <a:t>femicide</a:t>
            </a:r>
            <a:r>
              <a:rPr lang="en-US" sz="2500" dirty="0">
                <a:solidFill>
                  <a:srgbClr val="002060"/>
                </a:solidFill>
              </a:rPr>
              <a:t>;</a:t>
            </a:r>
            <a:endParaRPr lang="ka-GE" sz="2500" dirty="0">
              <a:solidFill>
                <a:srgbClr val="002060"/>
              </a:solidFill>
            </a:endParaRPr>
          </a:p>
          <a:p>
            <a:pPr algn="just">
              <a:buFont typeface="Wingdings" panose="05000000000000000000" pitchFamily="2" charset="2"/>
              <a:buChar char="Ø"/>
            </a:pPr>
            <a:endParaRPr lang="ka-GE" sz="2500" dirty="0">
              <a:solidFill>
                <a:srgbClr val="002060"/>
              </a:solidFill>
            </a:endParaRPr>
          </a:p>
          <a:p>
            <a:pPr algn="just">
              <a:buFont typeface="Wingdings" panose="05000000000000000000" pitchFamily="2" charset="2"/>
              <a:buChar char="Ø"/>
            </a:pPr>
            <a:r>
              <a:rPr lang="en-US" sz="2500" dirty="0">
                <a:solidFill>
                  <a:srgbClr val="002060"/>
                </a:solidFill>
              </a:rPr>
              <a:t>In 2014-2015, plea agreements were approved in 11 cases. </a:t>
            </a:r>
            <a:r>
              <a:rPr lang="ka-GE" sz="2500" dirty="0">
                <a:solidFill>
                  <a:srgbClr val="002060"/>
                </a:solidFill>
              </a:rPr>
              <a:t> </a:t>
            </a:r>
            <a:endParaRPr lang="en-US" sz="2500" dirty="0">
              <a:solidFill>
                <a:srgbClr val="002060"/>
              </a:solidFill>
            </a:endParaRPr>
          </a:p>
        </p:txBody>
      </p:sp>
      <p:graphicFrame>
        <p:nvGraphicFramePr>
          <p:cNvPr id="6" name="Diagram 5"/>
          <p:cNvGraphicFramePr/>
          <p:nvPr>
            <p:extLst>
              <p:ext uri="{D42A27DB-BD31-4B8C-83A1-F6EECF244321}">
                <p14:modId xmlns:p14="http://schemas.microsoft.com/office/powerpoint/2010/main" val="1673877133"/>
              </p:ext>
            </p:extLst>
          </p:nvPr>
        </p:nvGraphicFramePr>
        <p:xfrm>
          <a:off x="2158599" y="441660"/>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p:cNvSpPr>
            <a:spLocks noGrp="1"/>
          </p:cNvSpPr>
          <p:nvPr>
            <p:ph type="title"/>
          </p:nvPr>
        </p:nvSpPr>
        <p:spPr>
          <a:xfrm>
            <a:off x="802783" y="152223"/>
            <a:ext cx="10972800" cy="1143000"/>
          </a:xfrm>
        </p:spPr>
        <p:txBody>
          <a:bodyPr>
            <a:normAutofit/>
          </a:bodyPr>
          <a:lstStyle/>
          <a:p>
            <a:pPr algn="r"/>
            <a:r>
              <a:rPr lang="en-US" sz="3200" b="1" dirty="0">
                <a:solidFill>
                  <a:srgbClr val="002060"/>
                </a:solidFill>
              </a:rPr>
              <a:t>Gaps at the stage of investigation</a:t>
            </a:r>
          </a:p>
        </p:txBody>
      </p:sp>
    </p:spTree>
    <p:extLst>
      <p:ext uri="{BB962C8B-B14F-4D97-AF65-F5344CB8AC3E}">
        <p14:creationId xmlns:p14="http://schemas.microsoft.com/office/powerpoint/2010/main" val="3569129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790163"/>
            <a:ext cx="10788203" cy="4336001"/>
          </a:xfrm>
        </p:spPr>
        <p:txBody>
          <a:bodyPr>
            <a:normAutofit/>
          </a:bodyPr>
          <a:lstStyle/>
          <a:p>
            <a:pPr algn="just"/>
            <a:r>
              <a:rPr lang="en-US" sz="2000" dirty="0">
                <a:solidFill>
                  <a:srgbClr val="002060"/>
                </a:solidFill>
              </a:rPr>
              <a:t>In Z.T.’s case, where the rape of a woman was committed with a bottle and resulted in the death of a victim, case was qualified under Article 117 (2) of the Criminal Code and not under Article 138 (2(b)) (sexual intercourse by use of violence, threat of violence or victim's helpless condition) </a:t>
            </a:r>
          </a:p>
          <a:p>
            <a:pPr marL="0" indent="0" algn="just">
              <a:buNone/>
            </a:pPr>
            <a:endParaRPr lang="en-US" sz="2000" dirty="0">
              <a:solidFill>
                <a:srgbClr val="002060"/>
              </a:solidFill>
            </a:endParaRPr>
          </a:p>
          <a:p>
            <a:pPr algn="just"/>
            <a:r>
              <a:rPr lang="en-US" sz="2000" dirty="0">
                <a:solidFill>
                  <a:srgbClr val="002060"/>
                </a:solidFill>
              </a:rPr>
              <a:t>On December 7, 2017 case was qualified as premeditated murder in a state of strong mental agitation. According to the facts studied in case, the husband heard about his wife's treason, went home and killed his wife. This circumstance cannot be regarded as sudden emotional excitement; </a:t>
            </a:r>
          </a:p>
          <a:p>
            <a:pPr marL="0" indent="0" algn="just">
              <a:buNone/>
            </a:pPr>
            <a:endParaRPr lang="ka-GE" sz="2000" dirty="0">
              <a:solidFill>
                <a:srgbClr val="002060"/>
              </a:solidFill>
            </a:endParaRPr>
          </a:p>
          <a:p>
            <a:pPr algn="just"/>
            <a:r>
              <a:rPr lang="en-US" sz="2000" dirty="0">
                <a:solidFill>
                  <a:srgbClr val="002060"/>
                </a:solidFill>
              </a:rPr>
              <a:t>In 2017, G.G poured gasoline to his wife and set her on fire, the victim died in hospital after receiving  thermal burning, the action was classified under 11 (1), Article 117, Section 8, instead of aggravated murder.</a:t>
            </a:r>
            <a:endParaRPr lang="ka-GE" sz="2000" dirty="0">
              <a:solidFill>
                <a:srgbClr val="002060"/>
              </a:solidFill>
            </a:endParaRPr>
          </a:p>
          <a:p>
            <a:endParaRPr lang="ka-GE" sz="2000" dirty="0">
              <a:solidFill>
                <a:srgbClr val="002060"/>
              </a:solidFill>
            </a:endParaRPr>
          </a:p>
          <a:p>
            <a:endParaRPr lang="ka-GE" sz="2000" dirty="0">
              <a:solidFill>
                <a:srgbClr val="002060"/>
              </a:solidFill>
            </a:endParaRPr>
          </a:p>
          <a:p>
            <a:endParaRPr lang="en-US" sz="2000" dirty="0">
              <a:solidFill>
                <a:srgbClr val="002060"/>
              </a:solidFill>
            </a:endParaRPr>
          </a:p>
          <a:p>
            <a:endParaRPr lang="ka-GE" sz="2000" dirty="0">
              <a:solidFill>
                <a:srgbClr val="002060"/>
              </a:solidFill>
            </a:endParaRPr>
          </a:p>
          <a:p>
            <a:endParaRPr lang="en-US" sz="2000" dirty="0">
              <a:solidFill>
                <a:srgbClr val="002060"/>
              </a:solidFill>
            </a:endParaRPr>
          </a:p>
        </p:txBody>
      </p:sp>
      <p:sp>
        <p:nvSpPr>
          <p:cNvPr id="4" name="Title 1"/>
          <p:cNvSpPr txBox="1">
            <a:spLocks/>
          </p:cNvSpPr>
          <p:nvPr/>
        </p:nvSpPr>
        <p:spPr>
          <a:xfrm>
            <a:off x="802783" y="152223"/>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pPr>
            <a:r>
              <a:rPr lang="en-US" sz="3200" b="1" dirty="0">
                <a:solidFill>
                  <a:srgbClr val="002060"/>
                </a:solidFill>
              </a:rPr>
              <a:t>Gaps at the stage of investigation  </a:t>
            </a:r>
            <a:br>
              <a:rPr lang="en-US" sz="3200" b="1" dirty="0">
                <a:solidFill>
                  <a:srgbClr val="002060"/>
                </a:solidFill>
              </a:rPr>
            </a:br>
            <a:r>
              <a:rPr lang="en-US" sz="3200" b="1" dirty="0">
                <a:solidFill>
                  <a:srgbClr val="002060"/>
                </a:solidFill>
              </a:rPr>
              <a:t>problem of the qualification </a:t>
            </a:r>
          </a:p>
        </p:txBody>
      </p:sp>
    </p:spTree>
    <p:extLst>
      <p:ext uri="{BB962C8B-B14F-4D97-AF65-F5344CB8AC3E}">
        <p14:creationId xmlns:p14="http://schemas.microsoft.com/office/powerpoint/2010/main" val="2683849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086" y="0"/>
            <a:ext cx="10311685" cy="1143000"/>
          </a:xfrm>
        </p:spPr>
        <p:txBody>
          <a:bodyPr>
            <a:normAutofit/>
          </a:bodyPr>
          <a:lstStyle/>
          <a:p>
            <a:pPr algn="r"/>
            <a:r>
              <a:rPr lang="en-US" sz="3200" b="1" dirty="0">
                <a:solidFill>
                  <a:srgbClr val="002060"/>
                </a:solidFill>
              </a:rPr>
              <a:t>History of violence </a:t>
            </a:r>
          </a:p>
        </p:txBody>
      </p:sp>
      <p:sp>
        <p:nvSpPr>
          <p:cNvPr id="3" name="Content Placeholder 2"/>
          <p:cNvSpPr>
            <a:spLocks noGrp="1"/>
          </p:cNvSpPr>
          <p:nvPr>
            <p:ph idx="1"/>
          </p:nvPr>
        </p:nvSpPr>
        <p:spPr>
          <a:xfrm>
            <a:off x="983086" y="1703232"/>
            <a:ext cx="9216982" cy="4465748"/>
          </a:xfrm>
        </p:spPr>
        <p:txBody>
          <a:bodyPr>
            <a:normAutofit/>
          </a:bodyPr>
          <a:lstStyle/>
          <a:p>
            <a:pPr algn="just">
              <a:buFont typeface="Wingdings" panose="05000000000000000000" pitchFamily="2" charset="2"/>
              <a:buChar char="Ø"/>
            </a:pPr>
            <a:r>
              <a:rPr lang="en-US" sz="2200" dirty="0">
                <a:solidFill>
                  <a:srgbClr val="002060"/>
                </a:solidFill>
              </a:rPr>
              <a:t>In 2014-2017, the investigation was not interested in what measures were taken against the violator in the past (with one exception in 2014, where police negligence was likely to occur);</a:t>
            </a:r>
            <a:endParaRPr lang="ka-GE" sz="2200" dirty="0">
              <a:solidFill>
                <a:srgbClr val="002060"/>
              </a:solidFill>
            </a:endParaRPr>
          </a:p>
          <a:p>
            <a:pPr algn="just">
              <a:buFont typeface="Wingdings" panose="05000000000000000000" pitchFamily="2" charset="2"/>
              <a:buChar char="Ø"/>
            </a:pPr>
            <a:endParaRPr lang="ka-GE" sz="2200" dirty="0">
              <a:solidFill>
                <a:srgbClr val="002060"/>
              </a:solidFill>
            </a:endParaRPr>
          </a:p>
          <a:p>
            <a:pPr algn="just">
              <a:buFont typeface="Wingdings" panose="05000000000000000000" pitchFamily="2" charset="2"/>
              <a:buChar char="Ø"/>
            </a:pPr>
            <a:r>
              <a:rPr lang="en-US" sz="2200" dirty="0">
                <a:solidFill>
                  <a:srgbClr val="002060"/>
                </a:solidFill>
              </a:rPr>
              <a:t>2018 - Investigations studied violent crimes committed by a defendant in the past and often the action was qualified under article 126 (1)</a:t>
            </a:r>
          </a:p>
        </p:txBody>
      </p:sp>
      <p:graphicFrame>
        <p:nvGraphicFramePr>
          <p:cNvPr id="4" name="Diagram 3"/>
          <p:cNvGraphicFramePr/>
          <p:nvPr>
            <p:extLst>
              <p:ext uri="{D42A27DB-BD31-4B8C-83A1-F6EECF244321}">
                <p14:modId xmlns:p14="http://schemas.microsoft.com/office/powerpoint/2010/main" val="1384868944"/>
              </p:ext>
            </p:extLst>
          </p:nvPr>
        </p:nvGraphicFramePr>
        <p:xfrm>
          <a:off x="3215083" y="289437"/>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1418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518" y="1453637"/>
            <a:ext cx="10034978" cy="4820445"/>
          </a:xfrm>
        </p:spPr>
        <p:txBody>
          <a:bodyPr>
            <a:noAutofit/>
          </a:bodyPr>
          <a:lstStyle/>
          <a:p>
            <a:pPr marL="0" indent="0" algn="just">
              <a:buNone/>
            </a:pPr>
            <a:r>
              <a:rPr lang="en-US" sz="2200" dirty="0">
                <a:solidFill>
                  <a:srgbClr val="002060"/>
                </a:solidFill>
              </a:rPr>
              <a:t>The problem is the identifying gender mark in the cases of </a:t>
            </a:r>
            <a:r>
              <a:rPr lang="en-US" sz="2200" dirty="0" err="1">
                <a:solidFill>
                  <a:srgbClr val="002060"/>
                </a:solidFill>
              </a:rPr>
              <a:t>femicide</a:t>
            </a:r>
            <a:r>
              <a:rPr lang="en-US" sz="2200" dirty="0">
                <a:solidFill>
                  <a:srgbClr val="002060"/>
                </a:solidFill>
              </a:rPr>
              <a:t> and attempted </a:t>
            </a:r>
            <a:r>
              <a:rPr lang="en-US" sz="2200" dirty="0" err="1">
                <a:solidFill>
                  <a:srgbClr val="002060"/>
                </a:solidFill>
              </a:rPr>
              <a:t>femicide</a:t>
            </a:r>
            <a:r>
              <a:rPr lang="en-US" sz="2200" dirty="0">
                <a:solidFill>
                  <a:srgbClr val="002060"/>
                </a:solidFill>
              </a:rPr>
              <a:t> committed for revenge, satisfying sexual desires and jealousy.</a:t>
            </a:r>
          </a:p>
          <a:p>
            <a:pPr marL="0" indent="0" algn="just">
              <a:buNone/>
            </a:pPr>
            <a:endParaRPr lang="ka-GE" sz="2200" dirty="0">
              <a:solidFill>
                <a:srgbClr val="002060"/>
              </a:solidFill>
            </a:endParaRPr>
          </a:p>
          <a:p>
            <a:pPr algn="just"/>
            <a:r>
              <a:rPr lang="en-US" sz="2000" dirty="0">
                <a:solidFill>
                  <a:srgbClr val="002060"/>
                </a:solidFill>
              </a:rPr>
              <a:t>Article 53 (3) of the Criminal Code of Georgia was not used in any of the cases in 2014-2015; </a:t>
            </a:r>
          </a:p>
          <a:p>
            <a:pPr algn="just"/>
            <a:r>
              <a:rPr lang="en-US" sz="2000" dirty="0">
                <a:solidFill>
                  <a:srgbClr val="002060"/>
                </a:solidFill>
              </a:rPr>
              <a:t>In 2016, mentioned article was used in 1 case;</a:t>
            </a:r>
          </a:p>
          <a:p>
            <a:pPr algn="just"/>
            <a:r>
              <a:rPr lang="en-US" sz="2000" dirty="0">
                <a:solidFill>
                  <a:srgbClr val="002060"/>
                </a:solidFill>
              </a:rPr>
              <a:t>In 2017, the first and second parts of Article 53 of the Criminal Code of Georgia were applied in 15 cases, including the first part of Article 53 of Article 53 in only one case;</a:t>
            </a:r>
          </a:p>
          <a:p>
            <a:pPr algn="just"/>
            <a:r>
              <a:rPr lang="en-US" sz="2000" dirty="0">
                <a:solidFill>
                  <a:srgbClr val="002060"/>
                </a:solidFill>
              </a:rPr>
              <a:t>In 2018, the first and second parts of Article 53 of the Criminal Code of Georgia, as well as the Istanbul Convention have been used together or separately in 11 cases. In one case, the court did not explain why it used Article 53 (1)-2. </a:t>
            </a:r>
          </a:p>
          <a:p>
            <a:pPr algn="just"/>
            <a:r>
              <a:rPr lang="en-US" sz="2000" dirty="0">
                <a:solidFill>
                  <a:srgbClr val="002060"/>
                </a:solidFill>
              </a:rPr>
              <a:t>Judges have begun to refer to the Istanbul Convention in court cases, though sometimes this circumstance does not affect their sentence.</a:t>
            </a:r>
          </a:p>
          <a:p>
            <a:pPr lvl="1">
              <a:buFont typeface="Arial" panose="020B0604020202020204" pitchFamily="34" charset="0"/>
              <a:buChar char="•"/>
            </a:pPr>
            <a:endParaRPr lang="ka-GE" sz="2200" dirty="0">
              <a:solidFill>
                <a:srgbClr val="002060"/>
              </a:solidFill>
            </a:endParaRPr>
          </a:p>
          <a:p>
            <a:pPr>
              <a:buFont typeface="Wingdings" panose="05000000000000000000" pitchFamily="2" charset="2"/>
              <a:buChar char="q"/>
            </a:pPr>
            <a:endParaRPr lang="en-US" sz="2200" dirty="0">
              <a:solidFill>
                <a:srgbClr val="002060"/>
              </a:solidFill>
            </a:endParaRPr>
          </a:p>
          <a:p>
            <a:pPr>
              <a:buFont typeface="Wingdings" panose="05000000000000000000" pitchFamily="2" charset="2"/>
              <a:buChar char="q"/>
            </a:pPr>
            <a:endParaRPr lang="ka-GE" sz="2200" dirty="0">
              <a:solidFill>
                <a:srgbClr val="002060"/>
              </a:solidFill>
            </a:endParaRPr>
          </a:p>
          <a:p>
            <a:pPr>
              <a:buFont typeface="Wingdings" panose="05000000000000000000" pitchFamily="2" charset="2"/>
              <a:buChar char="q"/>
            </a:pPr>
            <a:endParaRPr lang="ka-GE" sz="2200" dirty="0">
              <a:solidFill>
                <a:srgbClr val="002060"/>
              </a:solidFill>
            </a:endParaRPr>
          </a:p>
          <a:p>
            <a:pPr marL="0" indent="0">
              <a:buNone/>
            </a:pPr>
            <a:endParaRPr lang="en-US" sz="2200" dirty="0"/>
          </a:p>
          <a:p>
            <a:endParaRPr lang="en-US" sz="2200" dirty="0"/>
          </a:p>
        </p:txBody>
      </p:sp>
      <p:graphicFrame>
        <p:nvGraphicFramePr>
          <p:cNvPr id="4" name="Diagram 3"/>
          <p:cNvGraphicFramePr/>
          <p:nvPr>
            <p:extLst>
              <p:ext uri="{D42A27DB-BD31-4B8C-83A1-F6EECF244321}">
                <p14:modId xmlns:p14="http://schemas.microsoft.com/office/powerpoint/2010/main" val="2389354455"/>
              </p:ext>
            </p:extLst>
          </p:nvPr>
        </p:nvGraphicFramePr>
        <p:xfrm>
          <a:off x="3056055" y="31063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a:spLocks noGrp="1"/>
          </p:cNvSpPr>
          <p:nvPr>
            <p:ph type="title"/>
          </p:nvPr>
        </p:nvSpPr>
        <p:spPr>
          <a:xfrm>
            <a:off x="6243918" y="21201"/>
            <a:ext cx="5216976" cy="1143000"/>
          </a:xfrm>
        </p:spPr>
        <p:txBody>
          <a:bodyPr>
            <a:normAutofit/>
          </a:bodyPr>
          <a:lstStyle/>
          <a:p>
            <a:pPr algn="r"/>
            <a:r>
              <a:rPr lang="en-US" sz="3200" b="1" dirty="0">
                <a:solidFill>
                  <a:srgbClr val="002060"/>
                </a:solidFill>
              </a:rPr>
              <a:t>Gaps at the stage of trial</a:t>
            </a:r>
            <a:endParaRPr lang="en-US" sz="3200" b="1" dirty="0">
              <a:solidFill>
                <a:srgbClr val="002060"/>
              </a:solidFill>
              <a:latin typeface="+mn-lt"/>
            </a:endParaRPr>
          </a:p>
        </p:txBody>
      </p:sp>
    </p:spTree>
    <p:extLst>
      <p:ext uri="{BB962C8B-B14F-4D97-AF65-F5344CB8AC3E}">
        <p14:creationId xmlns:p14="http://schemas.microsoft.com/office/powerpoint/2010/main" val="449794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522" y="1893940"/>
            <a:ext cx="10674824" cy="4223525"/>
          </a:xfrm>
        </p:spPr>
        <p:txBody>
          <a:bodyPr>
            <a:normAutofit fontScale="70000" lnSpcReduction="20000"/>
          </a:bodyPr>
          <a:lstStyle/>
          <a:p>
            <a:pPr algn="just">
              <a:buFont typeface="Wingdings" panose="05000000000000000000" pitchFamily="2" charset="2"/>
              <a:buChar char="Ø"/>
            </a:pPr>
            <a:r>
              <a:rPr lang="en-US" dirty="0">
                <a:solidFill>
                  <a:srgbClr val="002060"/>
                </a:solidFill>
              </a:rPr>
              <a:t>In the case of M.K, a person was found guilty of deliberately inflicting a grievous bodily injury to his wife, an offense implies to the Article 117 of the Criminal Code of Georgia.</a:t>
            </a:r>
            <a:endParaRPr lang="ka-GE" dirty="0">
              <a:solidFill>
                <a:srgbClr val="002060"/>
              </a:solidFill>
            </a:endParaRPr>
          </a:p>
          <a:p>
            <a:pPr algn="just">
              <a:buFont typeface="Wingdings" panose="05000000000000000000" pitchFamily="2" charset="2"/>
              <a:buChar char="Ø"/>
            </a:pPr>
            <a:endParaRPr lang="ka-GE" dirty="0">
              <a:solidFill>
                <a:srgbClr val="002060"/>
              </a:solidFill>
            </a:endParaRPr>
          </a:p>
          <a:p>
            <a:pPr marL="0" indent="0" algn="just">
              <a:buNone/>
            </a:pPr>
            <a:endParaRPr lang="en-US" dirty="0">
              <a:solidFill>
                <a:srgbClr val="002060"/>
              </a:solidFill>
            </a:endParaRPr>
          </a:p>
          <a:p>
            <a:pPr algn="just">
              <a:buFont typeface="Wingdings" panose="05000000000000000000" pitchFamily="2" charset="2"/>
              <a:buChar char="Ø"/>
            </a:pPr>
            <a:r>
              <a:rPr lang="en-US" dirty="0">
                <a:solidFill>
                  <a:srgbClr val="002060"/>
                </a:solidFill>
              </a:rPr>
              <a:t>Despite the court's explanation of the need to combat such crimes by the Istanbul Convention standard, the court sentenced the defendant additional one year in prison - up to four years in prison, only because the crime was committed in conditional period.</a:t>
            </a:r>
            <a:endParaRPr lang="ka-GE" dirty="0">
              <a:solidFill>
                <a:srgbClr val="002060"/>
              </a:solidFill>
            </a:endParaRPr>
          </a:p>
          <a:p>
            <a:pPr algn="just">
              <a:buFont typeface="Wingdings" panose="05000000000000000000" pitchFamily="2" charset="2"/>
              <a:buChar char="Ø"/>
            </a:pPr>
            <a:endParaRPr lang="ka-GE" dirty="0">
              <a:solidFill>
                <a:srgbClr val="002060"/>
              </a:solidFill>
            </a:endParaRPr>
          </a:p>
          <a:p>
            <a:pPr algn="just">
              <a:buFont typeface="Wingdings" panose="05000000000000000000" pitchFamily="2" charset="2"/>
              <a:buChar char="Ø"/>
            </a:pPr>
            <a:r>
              <a:rPr lang="en-US" dirty="0">
                <a:solidFill>
                  <a:srgbClr val="002060"/>
                </a:solidFill>
              </a:rPr>
              <a:t>However, in the present case, the court found it mitigating that the accused had four children. It is noteworthy that the defendant abused his children just as much as his wife, who suffered life-threatening injuries. Consequently, it was unclear how this circumstance could have been mitigated.</a:t>
            </a:r>
          </a:p>
        </p:txBody>
      </p:sp>
      <p:sp>
        <p:nvSpPr>
          <p:cNvPr id="4" name="Title 1"/>
          <p:cNvSpPr>
            <a:spLocks noGrp="1"/>
          </p:cNvSpPr>
          <p:nvPr>
            <p:ph type="title"/>
          </p:nvPr>
        </p:nvSpPr>
        <p:spPr>
          <a:xfrm>
            <a:off x="2395285" y="97449"/>
            <a:ext cx="9054593" cy="1061650"/>
          </a:xfrm>
        </p:spPr>
        <p:txBody>
          <a:bodyPr>
            <a:normAutofit fontScale="90000"/>
          </a:bodyPr>
          <a:lstStyle/>
          <a:p>
            <a:pPr algn="r"/>
            <a:r>
              <a:rPr lang="en-US" sz="3200" b="1" dirty="0">
                <a:solidFill>
                  <a:schemeClr val="tx2"/>
                </a:solidFill>
                <a:latin typeface="+mn-lt"/>
              </a:rPr>
              <a:t>circumstances in mind when </a:t>
            </a:r>
            <a:br>
              <a:rPr lang="en-US" sz="3200" b="1" dirty="0">
                <a:solidFill>
                  <a:schemeClr val="tx2"/>
                </a:solidFill>
                <a:latin typeface="+mn-lt"/>
              </a:rPr>
            </a:br>
            <a:r>
              <a:rPr lang="en-US" sz="3200" b="1" dirty="0">
                <a:solidFill>
                  <a:schemeClr val="tx2"/>
                </a:solidFill>
                <a:latin typeface="+mn-lt"/>
              </a:rPr>
              <a:t>determining the sentence</a:t>
            </a:r>
          </a:p>
        </p:txBody>
      </p:sp>
      <p:graphicFrame>
        <p:nvGraphicFramePr>
          <p:cNvPr id="5" name="Diagram 4"/>
          <p:cNvGraphicFramePr/>
          <p:nvPr>
            <p:extLst>
              <p:ext uri="{D42A27DB-BD31-4B8C-83A1-F6EECF244321}">
                <p14:modId xmlns:p14="http://schemas.microsoft.com/office/powerpoint/2010/main" val="1002882040"/>
              </p:ext>
            </p:extLst>
          </p:nvPr>
        </p:nvGraphicFramePr>
        <p:xfrm>
          <a:off x="2607476" y="97449"/>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3406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339065" y="628011"/>
            <a:ext cx="6131718" cy="1143000"/>
          </a:xfrm>
        </p:spPr>
        <p:txBody>
          <a:bodyPr>
            <a:normAutofit/>
          </a:bodyPr>
          <a:lstStyle/>
          <a:p>
            <a:pPr algn="r"/>
            <a:r>
              <a:rPr lang="en-US" sz="3200" b="1" dirty="0">
                <a:solidFill>
                  <a:srgbClr val="002060"/>
                </a:solidFill>
                <a:latin typeface="+mn-lt"/>
              </a:rPr>
              <a:t>Main Recommendations</a:t>
            </a:r>
            <a:endParaRPr lang="en-US" sz="3200" dirty="0">
              <a:solidFill>
                <a:srgbClr val="002060"/>
              </a:solidFill>
              <a:latin typeface="+mn-lt"/>
            </a:endParaRPr>
          </a:p>
        </p:txBody>
      </p:sp>
      <p:graphicFrame>
        <p:nvGraphicFramePr>
          <p:cNvPr id="25" name="Diagram 24"/>
          <p:cNvGraphicFramePr/>
          <p:nvPr/>
        </p:nvGraphicFramePr>
        <p:xfrm>
          <a:off x="2620517" y="917448"/>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456768" y="2060450"/>
            <a:ext cx="10773609" cy="4473469"/>
          </a:xfrm>
          <a:prstGeom prst="rect">
            <a:avLst/>
          </a:prstGeom>
        </p:spPr>
        <p:txBody>
          <a:bodyPr wrap="square">
            <a:spAutoFit/>
          </a:bodyPr>
          <a:lstStyle/>
          <a:p>
            <a:pPr marL="285750" indent="-285750" algn="just">
              <a:buFont typeface="Wingdings" panose="05000000000000000000" pitchFamily="2" charset="2"/>
              <a:buChar char="q"/>
            </a:pPr>
            <a:r>
              <a:rPr lang="en-US" sz="2000" dirty="0">
                <a:solidFill>
                  <a:srgbClr val="002060"/>
                </a:solidFill>
              </a:rPr>
              <a:t>Develop statistical methodology on violence against women and domestic violence.</a:t>
            </a:r>
          </a:p>
          <a:p>
            <a:pPr algn="just"/>
            <a:endParaRPr lang="en-US" sz="2000" dirty="0">
              <a:solidFill>
                <a:srgbClr val="002060"/>
              </a:solidFill>
            </a:endParaRPr>
          </a:p>
          <a:p>
            <a:pPr marL="285750" indent="-285750" algn="just">
              <a:buFont typeface="Wingdings" panose="05000000000000000000" pitchFamily="2" charset="2"/>
              <a:buChar char="q"/>
            </a:pPr>
            <a:r>
              <a:rPr lang="en-US" sz="2000" dirty="0">
                <a:solidFill>
                  <a:srgbClr val="002060"/>
                </a:solidFill>
              </a:rPr>
              <a:t>To develop a legislative definition of gender-based crime by the Parliament of Georgia;</a:t>
            </a:r>
          </a:p>
          <a:p>
            <a:pPr algn="just"/>
            <a:endParaRPr lang="en-US" sz="2000" dirty="0">
              <a:solidFill>
                <a:srgbClr val="002060"/>
              </a:solidFill>
            </a:endParaRPr>
          </a:p>
          <a:p>
            <a:pPr marL="285750" indent="-285750" algn="just">
              <a:buFont typeface="Wingdings" panose="05000000000000000000" pitchFamily="2" charset="2"/>
              <a:buChar char="q"/>
            </a:pPr>
            <a:r>
              <a:rPr lang="en-US" sz="2000" dirty="0">
                <a:solidFill>
                  <a:srgbClr val="002060"/>
                </a:solidFill>
              </a:rPr>
              <a:t> The Supreme Court of Georgia should declare admissible and consider cases relating to the definition and unified use in practice of the words "gender mark" Which is related of the Criminal Code, Article 53</a:t>
            </a:r>
            <a:r>
              <a:rPr lang="en-US" sz="2000" baseline="30000" dirty="0">
                <a:solidFill>
                  <a:srgbClr val="002060"/>
                </a:solidFill>
              </a:rPr>
              <a:t>1 </a:t>
            </a:r>
            <a:r>
              <a:rPr lang="en-US" sz="2000" dirty="0">
                <a:solidFill>
                  <a:srgbClr val="002060"/>
                </a:solidFill>
              </a:rPr>
              <a:t>and 109. 2 (d</a:t>
            </a:r>
            <a:r>
              <a:rPr lang="en-US" sz="2000" baseline="30000" dirty="0">
                <a:solidFill>
                  <a:srgbClr val="002060"/>
                </a:solidFill>
              </a:rPr>
              <a:t>1</a:t>
            </a:r>
            <a:r>
              <a:rPr lang="en-US" sz="2000" dirty="0">
                <a:solidFill>
                  <a:srgbClr val="002060"/>
                </a:solidFill>
              </a:rPr>
              <a:t>)</a:t>
            </a:r>
          </a:p>
          <a:p>
            <a:pPr algn="just"/>
            <a:endParaRPr lang="en-US" sz="2000" dirty="0">
              <a:solidFill>
                <a:srgbClr val="002060"/>
              </a:solidFill>
            </a:endParaRPr>
          </a:p>
          <a:p>
            <a:pPr marL="285750" indent="-285750" algn="just">
              <a:buFont typeface="Wingdings" panose="05000000000000000000" pitchFamily="2" charset="2"/>
              <a:buChar char="q"/>
            </a:pPr>
            <a:r>
              <a:rPr lang="en-US" sz="2000" dirty="0">
                <a:solidFill>
                  <a:srgbClr val="002060"/>
                </a:solidFill>
              </a:rPr>
              <a:t>Courts should exercise greater caution when considering a defendant's admission of guilt and co-operation with the investigation as a mitigating circumstance. This especially is about the case where direct evidence of guilt has been obtained before pleading guilty. </a:t>
            </a:r>
          </a:p>
          <a:p>
            <a:pPr marL="342900" lvl="0" indent="-342900" algn="just">
              <a:lnSpc>
                <a:spcPct val="107000"/>
              </a:lnSpc>
              <a:spcAft>
                <a:spcPts val="800"/>
              </a:spcAft>
              <a:buFont typeface="Wingdings" panose="05000000000000000000" pitchFamily="2" charset="2"/>
              <a:buChar char="q"/>
            </a:pPr>
            <a:endParaRPr lang="ka-GE" sz="1600" dirty="0">
              <a:solidFill>
                <a:srgbClr val="002060"/>
              </a:solidFill>
            </a:endParaRPr>
          </a:p>
          <a:p>
            <a:pPr marL="342900" indent="-342900" algn="just">
              <a:lnSpc>
                <a:spcPct val="107000"/>
              </a:lnSpc>
              <a:spcAft>
                <a:spcPts val="800"/>
              </a:spcAft>
              <a:buFont typeface="Symbol" panose="05050102010706020507" pitchFamily="18" charset="2"/>
              <a:buChar char=""/>
            </a:pPr>
            <a:endParaRPr lang="en-US" sz="1600" dirty="0"/>
          </a:p>
          <a:p>
            <a:pPr marL="342900" lvl="0" indent="-342900" algn="just">
              <a:lnSpc>
                <a:spcPct val="107000"/>
              </a:lnSpc>
              <a:spcAft>
                <a:spcPts val="800"/>
              </a:spcAft>
              <a:buFont typeface="Symbol" panose="05050102010706020507" pitchFamily="18"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2574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Diagram 24"/>
          <p:cNvGraphicFramePr/>
          <p:nvPr>
            <p:extLst>
              <p:ext uri="{D42A27DB-BD31-4B8C-83A1-F6EECF244321}">
                <p14:modId xmlns:p14="http://schemas.microsoft.com/office/powerpoint/2010/main" val="101198515"/>
              </p:ext>
            </p:extLst>
          </p:nvPr>
        </p:nvGraphicFramePr>
        <p:xfrm>
          <a:off x="2634804" y="874585"/>
          <a:ext cx="4315105" cy="564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516932" y="1728148"/>
            <a:ext cx="11254358" cy="6209905"/>
          </a:xfrm>
          <a:prstGeom prst="rect">
            <a:avLst/>
          </a:prstGeom>
        </p:spPr>
        <p:txBody>
          <a:bodyPr wrap="square">
            <a:spAutoFit/>
          </a:bodyPr>
          <a:lstStyle/>
          <a:p>
            <a:pPr marL="342900" indent="-342900" algn="just">
              <a:buFont typeface="Wingdings" panose="05000000000000000000" pitchFamily="2" charset="2"/>
              <a:buChar char="q"/>
            </a:pPr>
            <a:r>
              <a:rPr lang="en-US" sz="2000" dirty="0">
                <a:solidFill>
                  <a:srgbClr val="002060"/>
                </a:solidFill>
              </a:rPr>
              <a:t>Develop methodology for identifying cases of </a:t>
            </a:r>
            <a:r>
              <a:rPr lang="en-US" sz="2000" dirty="0" err="1">
                <a:solidFill>
                  <a:srgbClr val="002060"/>
                </a:solidFill>
              </a:rPr>
              <a:t>femicide</a:t>
            </a:r>
            <a:r>
              <a:rPr lang="en-US" sz="2000" dirty="0">
                <a:solidFill>
                  <a:srgbClr val="002060"/>
                </a:solidFill>
              </a:rPr>
              <a:t> and attempted </a:t>
            </a:r>
            <a:r>
              <a:rPr lang="en-US" sz="2000" dirty="0" err="1">
                <a:solidFill>
                  <a:srgbClr val="002060"/>
                </a:solidFill>
              </a:rPr>
              <a:t>femicide</a:t>
            </a:r>
            <a:r>
              <a:rPr lang="en-US" sz="2000" dirty="0">
                <a:solidFill>
                  <a:srgbClr val="002060"/>
                </a:solidFill>
              </a:rPr>
              <a:t> and maintain accurate statistics about those cases;</a:t>
            </a:r>
          </a:p>
          <a:p>
            <a:pPr marL="342900" indent="-342900" algn="just">
              <a:buFont typeface="Wingdings" panose="05000000000000000000" pitchFamily="2" charset="2"/>
              <a:buChar char="q"/>
            </a:pPr>
            <a:endParaRPr lang="en-US" sz="2000" dirty="0">
              <a:solidFill>
                <a:srgbClr val="002060"/>
              </a:solidFill>
            </a:endParaRPr>
          </a:p>
          <a:p>
            <a:pPr marL="342900" indent="-342900" algn="just">
              <a:buFont typeface="Wingdings" panose="05000000000000000000" pitchFamily="2" charset="2"/>
              <a:buChar char="q"/>
            </a:pPr>
            <a:r>
              <a:rPr lang="en-US" sz="2000" dirty="0">
                <a:solidFill>
                  <a:srgbClr val="002060"/>
                </a:solidFill>
              </a:rPr>
              <a:t>At the court stage, the court should identify gender motives in cases of </a:t>
            </a:r>
            <a:r>
              <a:rPr lang="en-US" sz="2000" dirty="0" err="1">
                <a:solidFill>
                  <a:srgbClr val="002060"/>
                </a:solidFill>
              </a:rPr>
              <a:t>femicide</a:t>
            </a:r>
            <a:r>
              <a:rPr lang="en-US" sz="2000" dirty="0">
                <a:solidFill>
                  <a:srgbClr val="002060"/>
                </a:solidFill>
              </a:rPr>
              <a:t> and </a:t>
            </a:r>
            <a:r>
              <a:rPr lang="en-US" sz="2000" dirty="0" err="1">
                <a:solidFill>
                  <a:srgbClr val="002060"/>
                </a:solidFill>
              </a:rPr>
              <a:t>femicide</a:t>
            </a:r>
            <a:r>
              <a:rPr lang="en-US" sz="2000" dirty="0">
                <a:solidFill>
                  <a:srgbClr val="002060"/>
                </a:solidFill>
              </a:rPr>
              <a:t> attempts. It’s important, that court discuss gender motive and not be limited by only mentioning the article;</a:t>
            </a:r>
          </a:p>
          <a:p>
            <a:pPr marL="342900" indent="-342900" algn="just">
              <a:buFont typeface="Wingdings" panose="05000000000000000000" pitchFamily="2" charset="2"/>
              <a:buChar char="q"/>
            </a:pPr>
            <a:endParaRPr lang="en-US" sz="2000" dirty="0">
              <a:solidFill>
                <a:srgbClr val="002060"/>
              </a:solidFill>
            </a:endParaRPr>
          </a:p>
          <a:p>
            <a:pPr marL="342900" indent="-342900" algn="just">
              <a:buFont typeface="Wingdings" panose="05000000000000000000" pitchFamily="2" charset="2"/>
              <a:buChar char="q"/>
            </a:pPr>
            <a:r>
              <a:rPr lang="en-US" sz="2000" dirty="0">
                <a:solidFill>
                  <a:srgbClr val="002060"/>
                </a:solidFill>
              </a:rPr>
              <a:t>The General prosecutor’s office of Georgia should appeal convictions on the higher-level stages of courts, that clearly show a gender motive, but the judge refrained from applying Article 53</a:t>
            </a:r>
            <a:r>
              <a:rPr lang="en-US" sz="2000" baseline="30000" dirty="0">
                <a:solidFill>
                  <a:srgbClr val="002060"/>
                </a:solidFill>
              </a:rPr>
              <a:t>1</a:t>
            </a:r>
            <a:r>
              <a:rPr lang="en-US" sz="2000" dirty="0">
                <a:solidFill>
                  <a:srgbClr val="002060"/>
                </a:solidFill>
              </a:rPr>
              <a:t> of the Criminal Code, for the aggravating sentence;</a:t>
            </a:r>
          </a:p>
          <a:p>
            <a:pPr marL="342900" indent="-342900" algn="just">
              <a:buFont typeface="Wingdings" panose="05000000000000000000" pitchFamily="2" charset="2"/>
              <a:buChar char="q"/>
            </a:pPr>
            <a:endParaRPr lang="en-US" sz="2000" dirty="0">
              <a:solidFill>
                <a:srgbClr val="002060"/>
              </a:solidFill>
            </a:endParaRPr>
          </a:p>
          <a:p>
            <a:pPr marL="342900" indent="-342900" algn="just">
              <a:buFont typeface="Wingdings" panose="05000000000000000000" pitchFamily="2" charset="2"/>
              <a:buChar char="q"/>
            </a:pPr>
            <a:r>
              <a:rPr lang="en-US" sz="2000" dirty="0">
                <a:solidFill>
                  <a:srgbClr val="002060"/>
                </a:solidFill>
              </a:rPr>
              <a:t>In the </a:t>
            </a:r>
            <a:r>
              <a:rPr lang="en-US" sz="2000" dirty="0" err="1">
                <a:solidFill>
                  <a:srgbClr val="002060"/>
                </a:solidFill>
              </a:rPr>
              <a:t>femicide</a:t>
            </a:r>
            <a:r>
              <a:rPr lang="en-US" sz="2000" dirty="0">
                <a:solidFill>
                  <a:srgbClr val="002060"/>
                </a:solidFill>
              </a:rPr>
              <a:t>/attempted </a:t>
            </a:r>
            <a:r>
              <a:rPr lang="en-US" sz="2000" dirty="0" err="1">
                <a:solidFill>
                  <a:srgbClr val="002060"/>
                </a:solidFill>
              </a:rPr>
              <a:t>femicide</a:t>
            </a:r>
            <a:r>
              <a:rPr lang="en-US" sz="2000" dirty="0">
                <a:solidFill>
                  <a:srgbClr val="002060"/>
                </a:solidFill>
              </a:rPr>
              <a:t> cases, where victims have addressed the police, the General Prosecutor's Office of Georgia should inquire whether adequate measures have been taken by the police and investigate was started for the possible negligence from the police officer.</a:t>
            </a:r>
          </a:p>
          <a:p>
            <a:endParaRPr lang="en-US" sz="2000" dirty="0"/>
          </a:p>
          <a:p>
            <a:pPr marL="342900" indent="-342900" algn="just">
              <a:lnSpc>
                <a:spcPct val="107000"/>
              </a:lnSpc>
              <a:spcAft>
                <a:spcPts val="800"/>
              </a:spcAft>
              <a:buFont typeface="Arial" panose="020B0604020202020204" pitchFamily="34" charset="0"/>
              <a:buChar char="•"/>
            </a:pPr>
            <a:endParaRPr lang="en-US" sz="2000" dirty="0">
              <a:solidFill>
                <a:schemeClr val="tx2"/>
              </a:solidFill>
            </a:endParaRPr>
          </a:p>
          <a:p>
            <a:pPr marL="342900" indent="-342900" algn="just">
              <a:lnSpc>
                <a:spcPct val="107000"/>
              </a:lnSpc>
              <a:spcAft>
                <a:spcPts val="800"/>
              </a:spcAft>
              <a:buFont typeface="Symbol" panose="05050102010706020507" pitchFamily="18" charset="2"/>
              <a:buChar char=""/>
            </a:pPr>
            <a:endParaRPr lang="en-US" sz="2000" dirty="0"/>
          </a:p>
          <a:p>
            <a:pPr marL="342900" lvl="0" indent="-342900" algn="just">
              <a:lnSpc>
                <a:spcPct val="107000"/>
              </a:lnSpc>
              <a:spcAft>
                <a:spcPts val="800"/>
              </a:spcAft>
              <a:buFont typeface="Symbol" panose="05050102010706020507" pitchFamily="18" charset="2"/>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p:cNvSpPr>
            <a:spLocks noGrp="1"/>
          </p:cNvSpPr>
          <p:nvPr>
            <p:ph type="title"/>
          </p:nvPr>
        </p:nvSpPr>
        <p:spPr>
          <a:xfrm>
            <a:off x="5274671" y="585148"/>
            <a:ext cx="6131718" cy="1143000"/>
          </a:xfrm>
        </p:spPr>
        <p:txBody>
          <a:bodyPr>
            <a:normAutofit/>
          </a:bodyPr>
          <a:lstStyle/>
          <a:p>
            <a:pPr algn="r"/>
            <a:r>
              <a:rPr lang="en-US" sz="3200" b="1" dirty="0">
                <a:solidFill>
                  <a:srgbClr val="002060"/>
                </a:solidFill>
                <a:latin typeface="+mn-lt"/>
              </a:rPr>
              <a:t>Main Recommendations</a:t>
            </a:r>
            <a:endParaRPr lang="en-US" sz="3200" dirty="0">
              <a:solidFill>
                <a:srgbClr val="002060"/>
              </a:solidFill>
              <a:latin typeface="+mn-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860" y="2891118"/>
            <a:ext cx="2608728" cy="3025588"/>
          </a:xfrm>
          <a:prstGeom prst="rect">
            <a:avLst/>
          </a:prstGeom>
          <a:solidFill>
            <a:schemeClr val="bg1"/>
          </a:solidFill>
        </p:spPr>
        <p:txBody>
          <a:bodyPr wrap="square" rtlCol="0">
            <a:spAutoFit/>
          </a:bodyPr>
          <a:lstStyle/>
          <a:p>
            <a:endParaRPr lang="en-US" dirty="0"/>
          </a:p>
        </p:txBody>
      </p:sp>
      <p:sp>
        <p:nvSpPr>
          <p:cNvPr id="3" name="TextBox 2"/>
          <p:cNvSpPr txBox="1"/>
          <p:nvPr/>
        </p:nvSpPr>
        <p:spPr>
          <a:xfrm>
            <a:off x="5861971" y="1942237"/>
            <a:ext cx="6804211" cy="523220"/>
          </a:xfrm>
          <a:prstGeom prst="rect">
            <a:avLst/>
          </a:prstGeom>
          <a:noFill/>
        </p:spPr>
        <p:txBody>
          <a:bodyPr wrap="square" rtlCol="0">
            <a:spAutoFit/>
          </a:bodyPr>
          <a:lstStyle/>
          <a:p>
            <a:r>
              <a:rPr lang="en-US" sz="2800" b="1" dirty="0">
                <a:solidFill>
                  <a:schemeClr val="tx2"/>
                </a:solidFill>
                <a:latin typeface="+mn-lt"/>
              </a:rPr>
              <a:t>Thank you for your attention!</a:t>
            </a:r>
          </a:p>
        </p:txBody>
      </p:sp>
    </p:spTree>
    <p:extLst>
      <p:ext uri="{BB962C8B-B14F-4D97-AF65-F5344CB8AC3E}">
        <p14:creationId xmlns:p14="http://schemas.microsoft.com/office/powerpoint/2010/main" val="72968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1"/>
            <a:ext cx="10972800" cy="4525963"/>
          </a:xfrm>
        </p:spPr>
        <p:txBody>
          <a:bodyPr/>
          <a:lstStyle/>
          <a:p>
            <a:endParaRPr lang="en-US"/>
          </a:p>
          <a:p>
            <a:endParaRPr lang="ka-GE"/>
          </a:p>
          <a:p>
            <a:endParaRPr lang="ka-GE"/>
          </a:p>
          <a:p>
            <a:endParaRPr lang="en-US" dirty="0"/>
          </a:p>
        </p:txBody>
      </p:sp>
      <p:sp>
        <p:nvSpPr>
          <p:cNvPr id="7" name="Title 1">
            <a:extLst>
              <a:ext uri="{FF2B5EF4-FFF2-40B4-BE49-F238E27FC236}">
                <a16:creationId xmlns:a16="http://schemas.microsoft.com/office/drawing/2014/main" id="{76C78BBF-994F-4545-979D-DFECB8ECB991}"/>
              </a:ext>
            </a:extLst>
          </p:cNvPr>
          <p:cNvSpPr>
            <a:spLocks noGrp="1"/>
          </p:cNvSpPr>
          <p:nvPr>
            <p:ph type="title"/>
          </p:nvPr>
        </p:nvSpPr>
        <p:spPr>
          <a:xfrm>
            <a:off x="2653047" y="0"/>
            <a:ext cx="9414456" cy="1143000"/>
          </a:xfrm>
        </p:spPr>
        <p:txBody>
          <a:bodyPr>
            <a:normAutofit/>
          </a:bodyPr>
          <a:lstStyle/>
          <a:p>
            <a:pPr algn="r"/>
            <a:r>
              <a:rPr lang="en-US" sz="3000" b="1" dirty="0">
                <a:solidFill>
                  <a:srgbClr val="002060"/>
                </a:solidFill>
                <a:latin typeface="+mn-lt"/>
              </a:rPr>
              <a:t>Statistical Data of General Prosecutor’s Office of Georgia</a:t>
            </a:r>
          </a:p>
        </p:txBody>
      </p:sp>
      <p:graphicFrame>
        <p:nvGraphicFramePr>
          <p:cNvPr id="5" name="Chart 4"/>
          <p:cNvGraphicFramePr>
            <a:graphicFrameLocks/>
          </p:cNvGraphicFramePr>
          <p:nvPr>
            <p:extLst>
              <p:ext uri="{D42A27DB-BD31-4B8C-83A1-F6EECF244321}">
                <p14:modId xmlns:p14="http://schemas.microsoft.com/office/powerpoint/2010/main" val="3910032234"/>
              </p:ext>
            </p:extLst>
          </p:nvPr>
        </p:nvGraphicFramePr>
        <p:xfrm>
          <a:off x="609600" y="1470454"/>
          <a:ext cx="10796789" cy="467181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6C78BBF-994F-4545-979D-DFECB8ECB991}"/>
              </a:ext>
            </a:extLst>
          </p:cNvPr>
          <p:cNvSpPr txBox="1">
            <a:spLocks/>
          </p:cNvSpPr>
          <p:nvPr/>
        </p:nvSpPr>
        <p:spPr>
          <a:xfrm>
            <a:off x="2588654" y="182216"/>
            <a:ext cx="941445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fontAlgn="auto">
              <a:spcAft>
                <a:spcPts val="0"/>
              </a:spcAft>
            </a:pPr>
            <a:r>
              <a:rPr lang="en-US" sz="3000" b="1" dirty="0">
                <a:solidFill>
                  <a:srgbClr val="002060"/>
                </a:solidFill>
                <a:latin typeface="+mn-lt"/>
              </a:rPr>
              <a:t>Statistical Data of General Prosecutor’s Office of Georgia</a:t>
            </a:r>
          </a:p>
        </p:txBody>
      </p:sp>
      <p:graphicFrame>
        <p:nvGraphicFramePr>
          <p:cNvPr id="4" name="Chart 3"/>
          <p:cNvGraphicFramePr>
            <a:graphicFrameLocks/>
          </p:cNvGraphicFramePr>
          <p:nvPr>
            <p:extLst>
              <p:ext uri="{D42A27DB-BD31-4B8C-83A1-F6EECF244321}">
                <p14:modId xmlns:p14="http://schemas.microsoft.com/office/powerpoint/2010/main" val="2877106887"/>
              </p:ext>
            </p:extLst>
          </p:nvPr>
        </p:nvGraphicFramePr>
        <p:xfrm>
          <a:off x="759854" y="1325216"/>
          <a:ext cx="10650828" cy="49339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6332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9408"/>
            <a:ext cx="10972800" cy="4419226"/>
          </a:xfrm>
        </p:spPr>
        <p:txBody>
          <a:bodyPr>
            <a:normAutofit/>
          </a:bodyPr>
          <a:lstStyle/>
          <a:p>
            <a:pPr marL="0" indent="0" algn="just">
              <a:buNone/>
            </a:pPr>
            <a:r>
              <a:rPr lang="en-US" sz="1800" b="1" dirty="0">
                <a:solidFill>
                  <a:schemeClr val="tx2"/>
                </a:solidFill>
              </a:rPr>
              <a:t>Definition: </a:t>
            </a:r>
            <a:r>
              <a:rPr lang="en-US" sz="1800" i="1" dirty="0" err="1">
                <a:solidFill>
                  <a:schemeClr val="tx2"/>
                </a:solidFill>
              </a:rPr>
              <a:t>Femicide</a:t>
            </a:r>
            <a:r>
              <a:rPr lang="en-US" sz="1800" i="1" dirty="0">
                <a:solidFill>
                  <a:schemeClr val="tx2"/>
                </a:solidFill>
              </a:rPr>
              <a:t> is the murder of a woman due to her gender i.e., killing of a woman with its motive or context related to gender-based violence, discrimination or a subordinate role of a woman, expressed by the desire to have rights over her, superiority, proprietary attitude, control over her behavior or other reasons based on gender. Also, </a:t>
            </a:r>
            <a:r>
              <a:rPr lang="en-US" sz="1800" i="1" dirty="0" err="1">
                <a:solidFill>
                  <a:schemeClr val="tx2"/>
                </a:solidFill>
              </a:rPr>
              <a:t>femicide</a:t>
            </a:r>
            <a:r>
              <a:rPr lang="en-US" sz="1800" i="1" dirty="0">
                <a:solidFill>
                  <a:schemeClr val="tx2"/>
                </a:solidFill>
              </a:rPr>
              <a:t> is incitement to suicide due to the above reasons.</a:t>
            </a:r>
          </a:p>
          <a:p>
            <a:endParaRPr lang="ka-GE" sz="1600" dirty="0">
              <a:solidFill>
                <a:srgbClr val="002060"/>
              </a:solidFill>
            </a:endParaRPr>
          </a:p>
          <a:p>
            <a:pPr marL="0" indent="0">
              <a:buNone/>
            </a:pPr>
            <a:r>
              <a:rPr lang="en-US" sz="1800" b="1" dirty="0">
                <a:solidFill>
                  <a:schemeClr val="tx2">
                    <a:lumMod val="75000"/>
                  </a:schemeClr>
                </a:solidFill>
              </a:rPr>
              <a:t>The motive of the crime</a:t>
            </a:r>
            <a:r>
              <a:rPr lang="ka-GE" sz="1800" dirty="0">
                <a:solidFill>
                  <a:schemeClr val="tx2">
                    <a:lumMod val="75000"/>
                  </a:schemeClr>
                </a:solidFill>
              </a:rPr>
              <a:t>:</a:t>
            </a:r>
          </a:p>
        </p:txBody>
      </p:sp>
      <p:sp>
        <p:nvSpPr>
          <p:cNvPr id="4" name="Title 1"/>
          <p:cNvSpPr>
            <a:spLocks noGrp="1"/>
          </p:cNvSpPr>
          <p:nvPr>
            <p:ph type="title"/>
          </p:nvPr>
        </p:nvSpPr>
        <p:spPr>
          <a:xfrm>
            <a:off x="5866441" y="236408"/>
            <a:ext cx="6325559" cy="1143000"/>
          </a:xfrm>
        </p:spPr>
        <p:txBody>
          <a:bodyPr>
            <a:normAutofit/>
          </a:bodyPr>
          <a:lstStyle/>
          <a:p>
            <a:r>
              <a:rPr lang="en-US" sz="3200" b="1" dirty="0">
                <a:solidFill>
                  <a:srgbClr val="002060"/>
                </a:solidFill>
              </a:rPr>
              <a:t>Methodology</a:t>
            </a:r>
            <a:endParaRPr lang="en-US" sz="3200" dirty="0">
              <a:solidFill>
                <a:srgbClr val="002060"/>
              </a:solidFill>
              <a:latin typeface="+mn-lt"/>
            </a:endParaRPr>
          </a:p>
        </p:txBody>
      </p:sp>
      <p:graphicFrame>
        <p:nvGraphicFramePr>
          <p:cNvPr id="5" name="Content Placeholder 3"/>
          <p:cNvGraphicFramePr>
            <a:graphicFrameLocks/>
          </p:cNvGraphicFramePr>
          <p:nvPr>
            <p:extLst>
              <p:ext uri="{D42A27DB-BD31-4B8C-83A1-F6EECF244321}">
                <p14:modId xmlns:p14="http://schemas.microsoft.com/office/powerpoint/2010/main" val="1225976913"/>
              </p:ext>
            </p:extLst>
          </p:nvPr>
        </p:nvGraphicFramePr>
        <p:xfrm>
          <a:off x="992459" y="3550024"/>
          <a:ext cx="10195494" cy="24987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0517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416" y="1585913"/>
            <a:ext cx="8304916" cy="4441400"/>
          </a:xfrm>
        </p:spPr>
        <p:txBody>
          <a:bodyPr>
            <a:normAutofit fontScale="92500" lnSpcReduction="10000"/>
          </a:bodyPr>
          <a:lstStyle/>
          <a:p>
            <a:pPr algn="just">
              <a:buFont typeface="Wingdings" panose="05000000000000000000" pitchFamily="2" charset="2"/>
              <a:buChar char="§"/>
            </a:pPr>
            <a:r>
              <a:rPr lang="en-US" sz="2000" dirty="0">
                <a:solidFill>
                  <a:srgbClr val="002060"/>
                </a:solidFill>
              </a:rPr>
              <a:t>All in all, 179 court decisions were submitted to the Office of the Public Defender from the</a:t>
            </a:r>
            <a:r>
              <a:rPr lang="ka-GE" sz="2000" dirty="0">
                <a:solidFill>
                  <a:srgbClr val="002060"/>
                </a:solidFill>
              </a:rPr>
              <a:t> </a:t>
            </a:r>
            <a:r>
              <a:rPr lang="en-US" sz="2000" dirty="0">
                <a:solidFill>
                  <a:srgbClr val="002060"/>
                </a:solidFill>
              </a:rPr>
              <a:t>Common Courts committed in 2014-2018 years, from which 84 cases were selected for the analysis;</a:t>
            </a:r>
          </a:p>
          <a:p>
            <a:pPr algn="just">
              <a:buFont typeface="Wingdings" panose="05000000000000000000" pitchFamily="2" charset="2"/>
              <a:buChar char="§"/>
            </a:pPr>
            <a:endParaRPr lang="ka-GE" sz="2000" dirty="0">
              <a:solidFill>
                <a:srgbClr val="002060"/>
              </a:solidFill>
            </a:endParaRPr>
          </a:p>
          <a:p>
            <a:pPr algn="just">
              <a:buFont typeface="Wingdings" panose="05000000000000000000" pitchFamily="2" charset="2"/>
              <a:buChar char="§"/>
            </a:pPr>
            <a:r>
              <a:rPr lang="en-US" sz="2000" dirty="0">
                <a:solidFill>
                  <a:srgbClr val="002060"/>
                </a:solidFill>
              </a:rPr>
              <a:t>84 cases were analyzed in total, from which </a:t>
            </a:r>
            <a:r>
              <a:rPr lang="ka-GE" sz="2000" dirty="0">
                <a:solidFill>
                  <a:srgbClr val="002060"/>
                </a:solidFill>
              </a:rPr>
              <a:t>39 </a:t>
            </a:r>
            <a:r>
              <a:rPr lang="en-US" sz="2000" dirty="0">
                <a:solidFill>
                  <a:srgbClr val="002060"/>
                </a:solidFill>
              </a:rPr>
              <a:t>cases were committed in </a:t>
            </a:r>
            <a:r>
              <a:rPr lang="ka-GE" sz="2000" dirty="0">
                <a:solidFill>
                  <a:srgbClr val="002060"/>
                </a:solidFill>
              </a:rPr>
              <a:t> 2014-2015 </a:t>
            </a:r>
            <a:r>
              <a:rPr lang="en-US" sz="2000" dirty="0">
                <a:solidFill>
                  <a:srgbClr val="002060"/>
                </a:solidFill>
              </a:rPr>
              <a:t>years, </a:t>
            </a:r>
            <a:r>
              <a:rPr lang="ka-GE" sz="2000" dirty="0">
                <a:solidFill>
                  <a:srgbClr val="002060"/>
                </a:solidFill>
              </a:rPr>
              <a:t>11 – 2016 </a:t>
            </a:r>
            <a:r>
              <a:rPr lang="en-US" sz="2000" dirty="0">
                <a:solidFill>
                  <a:srgbClr val="002060"/>
                </a:solidFill>
              </a:rPr>
              <a:t>year, </a:t>
            </a:r>
            <a:r>
              <a:rPr lang="ka-GE" sz="2000" dirty="0">
                <a:solidFill>
                  <a:srgbClr val="002060"/>
                </a:solidFill>
              </a:rPr>
              <a:t>17 - 2017 </a:t>
            </a:r>
            <a:r>
              <a:rPr lang="en-US" sz="2000" dirty="0">
                <a:solidFill>
                  <a:srgbClr val="002060"/>
                </a:solidFill>
              </a:rPr>
              <a:t>year and </a:t>
            </a:r>
            <a:r>
              <a:rPr lang="ka-GE" sz="2000" dirty="0">
                <a:solidFill>
                  <a:srgbClr val="002060"/>
                </a:solidFill>
              </a:rPr>
              <a:t> 17 – </a:t>
            </a:r>
            <a:r>
              <a:rPr lang="en-US" sz="2000" dirty="0">
                <a:solidFill>
                  <a:srgbClr val="002060"/>
                </a:solidFill>
              </a:rPr>
              <a:t>in </a:t>
            </a:r>
            <a:r>
              <a:rPr lang="ka-GE" sz="2000" dirty="0">
                <a:solidFill>
                  <a:srgbClr val="002060"/>
                </a:solidFill>
              </a:rPr>
              <a:t>2018</a:t>
            </a:r>
            <a:r>
              <a:rPr lang="en-US" sz="2000" dirty="0">
                <a:solidFill>
                  <a:srgbClr val="002060"/>
                </a:solidFill>
              </a:rPr>
              <a:t> year; </a:t>
            </a:r>
          </a:p>
          <a:p>
            <a:pPr algn="just">
              <a:buFont typeface="Wingdings" panose="05000000000000000000" pitchFamily="2" charset="2"/>
              <a:buChar char="§"/>
            </a:pPr>
            <a:endParaRPr lang="en-US" sz="2000" dirty="0">
              <a:solidFill>
                <a:srgbClr val="002060"/>
              </a:solidFill>
            </a:endParaRPr>
          </a:p>
          <a:p>
            <a:pPr algn="just"/>
            <a:r>
              <a:rPr lang="en-US" sz="2000" dirty="0">
                <a:solidFill>
                  <a:srgbClr val="002060"/>
                </a:solidFill>
              </a:rPr>
              <a:t>General prosecutor's office of Georgia provided to the Public defender's office of Georgia decisions on the termination of criminal prosecution and/or investigation on the facts that happened in 2014-2018 - 40 cases in total; </a:t>
            </a:r>
          </a:p>
          <a:p>
            <a:pPr marL="0" indent="0" algn="just">
              <a:buNone/>
            </a:pPr>
            <a:endParaRPr lang="ka-GE" sz="2000" dirty="0">
              <a:solidFill>
                <a:srgbClr val="002060"/>
              </a:solidFill>
            </a:endParaRPr>
          </a:p>
          <a:p>
            <a:pPr algn="just">
              <a:buFont typeface="Wingdings" panose="05000000000000000000" pitchFamily="2" charset="2"/>
              <a:buChar char="§"/>
            </a:pPr>
            <a:r>
              <a:rPr lang="en-US" sz="2100" dirty="0">
                <a:solidFill>
                  <a:srgbClr val="002060"/>
                </a:solidFill>
              </a:rPr>
              <a:t>The Public Defender’s office requested </a:t>
            </a:r>
            <a:r>
              <a:rPr lang="en-US" sz="2100" dirty="0" err="1">
                <a:solidFill>
                  <a:srgbClr val="002060"/>
                </a:solidFill>
              </a:rPr>
              <a:t>femicide</a:t>
            </a:r>
            <a:r>
              <a:rPr lang="en-US" sz="2100" dirty="0">
                <a:solidFill>
                  <a:srgbClr val="002060"/>
                </a:solidFill>
              </a:rPr>
              <a:t> statistics from the General Prosecutor’s office and communicated over individual cases with the Ministry of Internal Affairs.</a:t>
            </a:r>
            <a:endParaRPr lang="ka-GE" sz="2100" dirty="0">
              <a:solidFill>
                <a:srgbClr val="002060"/>
              </a:solidFill>
            </a:endParaRPr>
          </a:p>
          <a:p>
            <a:pPr>
              <a:buFont typeface="Wingdings" panose="05000000000000000000" pitchFamily="2" charset="2"/>
              <a:buChar char="q"/>
            </a:pPr>
            <a:endParaRPr lang="ka-GE" sz="3000" dirty="0">
              <a:solidFill>
                <a:srgbClr val="002060"/>
              </a:solidFill>
            </a:endParaRPr>
          </a:p>
          <a:p>
            <a:pPr>
              <a:buFont typeface="Wingdings" panose="05000000000000000000" pitchFamily="2" charset="2"/>
              <a:buChar char="q"/>
            </a:pPr>
            <a:endParaRPr lang="ka-GE" sz="3000" dirty="0">
              <a:solidFill>
                <a:srgbClr val="002060"/>
              </a:solidFill>
            </a:endParaRPr>
          </a:p>
        </p:txBody>
      </p:sp>
      <p:graphicFrame>
        <p:nvGraphicFramePr>
          <p:cNvPr id="4" name="Diagram 3"/>
          <p:cNvGraphicFramePr/>
          <p:nvPr>
            <p:extLst>
              <p:ext uri="{D42A27DB-BD31-4B8C-83A1-F6EECF244321}">
                <p14:modId xmlns:p14="http://schemas.microsoft.com/office/powerpoint/2010/main" val="1791707890"/>
              </p:ext>
            </p:extLst>
          </p:nvPr>
        </p:nvGraphicFramePr>
        <p:xfrm>
          <a:off x="7194176" y="1585913"/>
          <a:ext cx="6036048" cy="5151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p:cNvSpPr txBox="1">
            <a:spLocks/>
          </p:cNvSpPr>
          <p:nvPr/>
        </p:nvSpPr>
        <p:spPr>
          <a:xfrm>
            <a:off x="6192110" y="0"/>
            <a:ext cx="6325559"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200" b="1" dirty="0">
                <a:solidFill>
                  <a:srgbClr val="002060"/>
                </a:solidFill>
                <a:latin typeface="+mn-lt"/>
              </a:rPr>
              <a:t>Research Method</a:t>
            </a:r>
            <a:endParaRPr lang="en-US" sz="3200" dirty="0">
              <a:solidFill>
                <a:srgbClr val="002060"/>
              </a:solidFill>
              <a:latin typeface="+mn-lt"/>
            </a:endParaRPr>
          </a:p>
        </p:txBody>
      </p:sp>
      <p:sp>
        <p:nvSpPr>
          <p:cNvPr id="2" name="Rectangle 1"/>
          <p:cNvSpPr>
            <a:spLocks noChangeArrowheads="1"/>
          </p:cNvSpPr>
          <p:nvPr/>
        </p:nvSpPr>
        <p:spPr bwMode="auto">
          <a:xfrm>
            <a:off x="0" y="0"/>
            <a:ext cx="12192000" cy="0"/>
          </a:xfrm>
          <a:prstGeom prst="rect">
            <a:avLst/>
          </a:prstGeom>
          <a:solidFill>
            <a:srgbClr val="F1F0F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444950"/>
                </a:solidFill>
                <a:effectLst/>
                <a:latin typeface="inherit"/>
              </a:rPr>
              <a:t>General prosecutor's office of Georgia provided to the Public defender's office of Georgia decisions on the termination of criminal prosecution and/or investigation on the facts that happened in 2014-2018 - 40 cases</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E6551-06A4-48B8-8D15-60DEDEEFF650}"/>
              </a:ext>
            </a:extLst>
          </p:cNvPr>
          <p:cNvSpPr>
            <a:spLocks noGrp="1"/>
          </p:cNvSpPr>
          <p:nvPr>
            <p:ph type="title"/>
          </p:nvPr>
        </p:nvSpPr>
        <p:spPr>
          <a:xfrm>
            <a:off x="261871" y="94334"/>
            <a:ext cx="10972800" cy="1143000"/>
          </a:xfrm>
        </p:spPr>
        <p:txBody>
          <a:bodyPr>
            <a:normAutofit/>
          </a:bodyPr>
          <a:lstStyle/>
          <a:p>
            <a:pPr algn="r"/>
            <a:r>
              <a:rPr lang="en-US" sz="3200" b="1" dirty="0">
                <a:solidFill>
                  <a:srgbClr val="002060"/>
                </a:solidFill>
                <a:latin typeface="+mn-lt"/>
              </a:rPr>
              <a:t>Aim of the research</a:t>
            </a:r>
          </a:p>
        </p:txBody>
      </p:sp>
      <p:sp>
        <p:nvSpPr>
          <p:cNvPr id="3" name="Content Placeholder 2">
            <a:extLst>
              <a:ext uri="{FF2B5EF4-FFF2-40B4-BE49-F238E27FC236}">
                <a16:creationId xmlns:a16="http://schemas.microsoft.com/office/drawing/2014/main" id="{707F4A1B-EAD1-4463-8144-0AE2979DCF74}"/>
              </a:ext>
            </a:extLst>
          </p:cNvPr>
          <p:cNvSpPr>
            <a:spLocks noGrp="1"/>
          </p:cNvSpPr>
          <p:nvPr>
            <p:ph idx="1"/>
          </p:nvPr>
        </p:nvSpPr>
        <p:spPr>
          <a:xfrm>
            <a:off x="1197735" y="1918951"/>
            <a:ext cx="6820850" cy="4129939"/>
          </a:xfrm>
        </p:spPr>
        <p:txBody>
          <a:bodyPr>
            <a:normAutofit/>
          </a:bodyPr>
          <a:lstStyle/>
          <a:p>
            <a:pPr algn="just">
              <a:buFont typeface="Wingdings" panose="05000000000000000000" pitchFamily="2" charset="2"/>
              <a:buChar char="q"/>
            </a:pPr>
            <a:r>
              <a:rPr lang="en-US" sz="2500" dirty="0">
                <a:solidFill>
                  <a:srgbClr val="002060"/>
                </a:solidFill>
              </a:rPr>
              <a:t>Assessing the real scale of the </a:t>
            </a:r>
            <a:r>
              <a:rPr lang="en-US" sz="2500" dirty="0" err="1">
                <a:solidFill>
                  <a:srgbClr val="002060"/>
                </a:solidFill>
              </a:rPr>
              <a:t>Femicie</a:t>
            </a:r>
            <a:r>
              <a:rPr lang="en-US" sz="2500" dirty="0">
                <a:solidFill>
                  <a:srgbClr val="002060"/>
                </a:solidFill>
              </a:rPr>
              <a:t>;</a:t>
            </a:r>
          </a:p>
          <a:p>
            <a:pPr marL="0" indent="0" algn="just">
              <a:buNone/>
            </a:pPr>
            <a:endParaRPr lang="ka-GE" sz="2500" dirty="0">
              <a:solidFill>
                <a:srgbClr val="002060"/>
              </a:solidFill>
            </a:endParaRPr>
          </a:p>
          <a:p>
            <a:pPr algn="just">
              <a:buFont typeface="Wingdings" panose="05000000000000000000" pitchFamily="2" charset="2"/>
              <a:buChar char="q"/>
            </a:pPr>
            <a:r>
              <a:rPr lang="en-US" sz="2500" dirty="0">
                <a:solidFill>
                  <a:srgbClr val="002060"/>
                </a:solidFill>
              </a:rPr>
              <a:t>The evaluation of the measurement of the progress achieved;</a:t>
            </a:r>
          </a:p>
          <a:p>
            <a:pPr marL="0" indent="0" algn="just">
              <a:buNone/>
            </a:pPr>
            <a:endParaRPr lang="ka-GE" sz="2500" dirty="0">
              <a:solidFill>
                <a:srgbClr val="002060"/>
              </a:solidFill>
            </a:endParaRPr>
          </a:p>
          <a:p>
            <a:pPr algn="just">
              <a:buFont typeface="Wingdings" panose="05000000000000000000" pitchFamily="2" charset="2"/>
              <a:buChar char="q"/>
            </a:pPr>
            <a:r>
              <a:rPr lang="en-US" sz="2500" dirty="0">
                <a:solidFill>
                  <a:srgbClr val="002060"/>
                </a:solidFill>
              </a:rPr>
              <a:t>Identification of existing gaps and preparing   recommendations;</a:t>
            </a:r>
            <a:endParaRPr lang="ka-GE" sz="2500" dirty="0">
              <a:solidFill>
                <a:srgbClr val="002060"/>
              </a:solidFill>
            </a:endParaRPr>
          </a:p>
        </p:txBody>
      </p:sp>
    </p:spTree>
    <p:extLst>
      <p:ext uri="{BB962C8B-B14F-4D97-AF65-F5344CB8AC3E}">
        <p14:creationId xmlns:p14="http://schemas.microsoft.com/office/powerpoint/2010/main" val="294107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82060" y="32933"/>
            <a:ext cx="8463170" cy="1143000"/>
          </a:xfrm>
        </p:spPr>
        <p:txBody>
          <a:bodyPr>
            <a:normAutofit/>
          </a:bodyPr>
          <a:lstStyle/>
          <a:p>
            <a:pPr algn="r" eaLnBrk="0" fontAlgn="base" hangingPunct="0">
              <a:spcAft>
                <a:spcPct val="0"/>
              </a:spcAft>
            </a:pPr>
            <a:r>
              <a:rPr lang="en-US" sz="2800" b="1" dirty="0">
                <a:solidFill>
                  <a:schemeClr val="tx2"/>
                </a:solidFill>
                <a:latin typeface="+mn-lt"/>
                <a:ea typeface="Calibri" panose="020F0502020204030204" pitchFamily="34" charset="0"/>
                <a:cs typeface="Times New Roman" panose="02020603050405020304" pitchFamily="18" charset="0"/>
              </a:rPr>
              <a:t>Main Findings </a:t>
            </a:r>
            <a:r>
              <a:rPr lang="ka-GE" sz="2800" b="1" dirty="0">
                <a:solidFill>
                  <a:schemeClr val="tx2"/>
                </a:solidFill>
                <a:latin typeface="+mn-lt"/>
                <a:ea typeface="Calibri" panose="020F0502020204030204" pitchFamily="34" charset="0"/>
                <a:cs typeface="Times New Roman" panose="02020603050405020304" pitchFamily="18" charset="0"/>
              </a:rPr>
              <a:t>– </a:t>
            </a:r>
            <a:r>
              <a:rPr lang="en-US" sz="2800" b="1" dirty="0">
                <a:solidFill>
                  <a:schemeClr val="tx2"/>
                </a:solidFill>
                <a:latin typeface="+mn-lt"/>
                <a:ea typeface="Calibri" panose="020F0502020204030204" pitchFamily="34" charset="0"/>
                <a:cs typeface="Times New Roman" panose="02020603050405020304" pitchFamily="18" charset="0"/>
              </a:rPr>
              <a:t>46 cases of </a:t>
            </a:r>
            <a:r>
              <a:rPr lang="en-US" sz="2800" b="1" dirty="0" err="1">
                <a:solidFill>
                  <a:schemeClr val="tx2"/>
                </a:solidFill>
                <a:latin typeface="+mn-lt"/>
                <a:ea typeface="Calibri" panose="020F0502020204030204" pitchFamily="34" charset="0"/>
                <a:cs typeface="Times New Roman" panose="02020603050405020304" pitchFamily="18" charset="0"/>
              </a:rPr>
              <a:t>Femicide</a:t>
            </a:r>
            <a:r>
              <a:rPr lang="en-US" sz="2800" b="1" dirty="0">
                <a:solidFill>
                  <a:schemeClr val="tx2"/>
                </a:solidFill>
                <a:latin typeface="+mn-lt"/>
                <a:ea typeface="Calibri" panose="020F0502020204030204" pitchFamily="34" charset="0"/>
                <a:cs typeface="Times New Roman" panose="02020603050405020304" pitchFamily="18" charset="0"/>
              </a:rPr>
              <a:t> </a:t>
            </a:r>
          </a:p>
        </p:txBody>
      </p:sp>
      <p:sp>
        <p:nvSpPr>
          <p:cNvPr id="3" name="Rectangle 3"/>
          <p:cNvSpPr>
            <a:spLocks noChangeArrowheads="1"/>
          </p:cNvSpPr>
          <p:nvPr/>
        </p:nvSpPr>
        <p:spPr bwMode="auto">
          <a:xfrm>
            <a:off x="414338" y="398929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Chart 12"/>
          <p:cNvGraphicFramePr/>
          <p:nvPr>
            <p:extLst>
              <p:ext uri="{D42A27DB-BD31-4B8C-83A1-F6EECF244321}">
                <p14:modId xmlns:p14="http://schemas.microsoft.com/office/powerpoint/2010/main" val="1052051701"/>
              </p:ext>
            </p:extLst>
          </p:nvPr>
        </p:nvGraphicFramePr>
        <p:xfrm>
          <a:off x="6148224" y="2494720"/>
          <a:ext cx="6043776"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4" name="Rectangle 6"/>
          <p:cNvSpPr>
            <a:spLocks noChangeArrowheads="1"/>
          </p:cNvSpPr>
          <p:nvPr/>
        </p:nvSpPr>
        <p:spPr bwMode="auto">
          <a:xfrm>
            <a:off x="6243637" y="54244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Chart 7"/>
          <p:cNvGraphicFramePr>
            <a:graphicFrameLocks/>
          </p:cNvGraphicFramePr>
          <p:nvPr>
            <p:extLst>
              <p:ext uri="{D42A27DB-BD31-4B8C-83A1-F6EECF244321}">
                <p14:modId xmlns:p14="http://schemas.microsoft.com/office/powerpoint/2010/main" val="971470619"/>
              </p:ext>
            </p:extLst>
          </p:nvPr>
        </p:nvGraphicFramePr>
        <p:xfrm>
          <a:off x="414338" y="1550505"/>
          <a:ext cx="5191332" cy="43311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730080473"/>
              </p:ext>
            </p:extLst>
          </p:nvPr>
        </p:nvGraphicFramePr>
        <p:xfrm>
          <a:off x="6148224" y="1550505"/>
          <a:ext cx="5397006" cy="3988904"/>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82060" y="32933"/>
            <a:ext cx="846317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eaLnBrk="0" fontAlgn="base" hangingPunct="0">
              <a:spcAft>
                <a:spcPct val="0"/>
              </a:spcAft>
            </a:pPr>
            <a:r>
              <a:rPr lang="en-US" sz="2800" b="1">
                <a:solidFill>
                  <a:schemeClr val="tx2"/>
                </a:solidFill>
                <a:latin typeface="+mn-lt"/>
                <a:ea typeface="Calibri" panose="020F0502020204030204" pitchFamily="34" charset="0"/>
                <a:cs typeface="Times New Roman" panose="02020603050405020304" pitchFamily="18" charset="0"/>
              </a:rPr>
              <a:t>Main Findings </a:t>
            </a:r>
            <a:r>
              <a:rPr lang="ka-GE" sz="2800" b="1">
                <a:solidFill>
                  <a:schemeClr val="tx2"/>
                </a:solidFill>
                <a:latin typeface="+mn-lt"/>
                <a:ea typeface="Calibri" panose="020F0502020204030204" pitchFamily="34" charset="0"/>
                <a:cs typeface="Times New Roman" panose="02020603050405020304" pitchFamily="18" charset="0"/>
              </a:rPr>
              <a:t>– </a:t>
            </a:r>
            <a:r>
              <a:rPr lang="en-US" sz="2800" b="1">
                <a:solidFill>
                  <a:schemeClr val="tx2"/>
                </a:solidFill>
                <a:latin typeface="+mn-lt"/>
                <a:ea typeface="Calibri" panose="020F0502020204030204" pitchFamily="34" charset="0"/>
                <a:cs typeface="Times New Roman" panose="02020603050405020304" pitchFamily="18" charset="0"/>
              </a:rPr>
              <a:t>46 cases of Femicide </a:t>
            </a:r>
            <a:endParaRPr lang="en-US" sz="2800" b="1" dirty="0">
              <a:solidFill>
                <a:schemeClr val="tx2"/>
              </a:solidFill>
              <a:latin typeface="+mn-lt"/>
              <a:ea typeface="Calibri" panose="020F0502020204030204" pitchFamily="34" charset="0"/>
              <a:cs typeface="Times New Roman" panose="02020603050405020304" pitchFamily="18" charset="0"/>
            </a:endParaRPr>
          </a:p>
        </p:txBody>
      </p:sp>
      <p:graphicFrame>
        <p:nvGraphicFramePr>
          <p:cNvPr id="6" name="Chart 5"/>
          <p:cNvGraphicFramePr>
            <a:graphicFrameLocks/>
          </p:cNvGraphicFramePr>
          <p:nvPr>
            <p:extLst>
              <p:ext uri="{D42A27DB-BD31-4B8C-83A1-F6EECF244321}">
                <p14:modId xmlns:p14="http://schemas.microsoft.com/office/powerpoint/2010/main" val="4148569453"/>
              </p:ext>
            </p:extLst>
          </p:nvPr>
        </p:nvGraphicFramePr>
        <p:xfrm>
          <a:off x="366442" y="1435658"/>
          <a:ext cx="5068443" cy="410225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2854550833"/>
              </p:ext>
            </p:extLst>
          </p:nvPr>
        </p:nvGraphicFramePr>
        <p:xfrm>
          <a:off x="6349285" y="1435658"/>
          <a:ext cx="4500486" cy="33552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92451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3528</TotalTime>
  <Words>1717</Words>
  <Application>Microsoft Office PowerPoint</Application>
  <PresentationFormat>Widescreen</PresentationFormat>
  <Paragraphs>160</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BPG Banner ExtraSquare Caps</vt:lpstr>
      <vt:lpstr>BPG ExtraSquare Mtavruli</vt:lpstr>
      <vt:lpstr>Calibri</vt:lpstr>
      <vt:lpstr>inherit</vt:lpstr>
      <vt:lpstr>Symbol</vt:lpstr>
      <vt:lpstr>Wingdings</vt:lpstr>
      <vt:lpstr>Office Theme</vt:lpstr>
      <vt:lpstr>Femicide Watch  Monitoring Results   Analysis of the criminal cases occurred in 2014-2018 years </vt:lpstr>
      <vt:lpstr>Statistical Data of General Prosecutor’s Office of Georgia</vt:lpstr>
      <vt:lpstr>Statistical Data of General Prosecutor’s Office of Georgia</vt:lpstr>
      <vt:lpstr>PowerPoint Presentation</vt:lpstr>
      <vt:lpstr>Methodology</vt:lpstr>
      <vt:lpstr>PowerPoint Presentation</vt:lpstr>
      <vt:lpstr>Aim of the research</vt:lpstr>
      <vt:lpstr>Main Findings – 46 cases of Femicide </vt:lpstr>
      <vt:lpstr>PowerPoint Presentation</vt:lpstr>
      <vt:lpstr>Main Findings – 46 cases of Femicide </vt:lpstr>
      <vt:lpstr>PowerPoint Presentation</vt:lpstr>
      <vt:lpstr>PowerPoint Presentation</vt:lpstr>
      <vt:lpstr>PowerPoint Presentation</vt:lpstr>
      <vt:lpstr>PowerPoint Presentation</vt:lpstr>
      <vt:lpstr>PowerPoint Presentation</vt:lpstr>
      <vt:lpstr>- Maximum sentence for attempted femicide was 18 years imprisonment (2018)  - Minimum sentence was 3 years imprisonment, which was considered conditional (2014)  - In another case 1 year imprisonment was used (2017 year)</vt:lpstr>
      <vt:lpstr>Main Findings </vt:lpstr>
      <vt:lpstr>Gaps at the stage of investigation</vt:lpstr>
      <vt:lpstr>Gaps at the stage of investigation</vt:lpstr>
      <vt:lpstr>Gaps at the stage of investigation</vt:lpstr>
      <vt:lpstr>PowerPoint Presentation</vt:lpstr>
      <vt:lpstr>History of violence </vt:lpstr>
      <vt:lpstr>Gaps at the stage of trial</vt:lpstr>
      <vt:lpstr>circumstances in mind when  determining the sentence</vt:lpstr>
      <vt:lpstr>Main Recommendations</vt:lpstr>
      <vt:lpstr>Main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xatia</dc:creator>
  <cp:lastModifiedBy>PDO</cp:lastModifiedBy>
  <cp:revision>309</cp:revision>
  <cp:lastPrinted>2019-12-10T11:57:58Z</cp:lastPrinted>
  <dcterms:created xsi:type="dcterms:W3CDTF">2017-01-25T07:28:45Z</dcterms:created>
  <dcterms:modified xsi:type="dcterms:W3CDTF">2019-12-12T06:30:16Z</dcterms:modified>
</cp:coreProperties>
</file>